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doc" ContentType="application/msword"/>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426" r:id="rId2"/>
    <p:sldId id="427" r:id="rId3"/>
    <p:sldId id="440" r:id="rId4"/>
    <p:sldId id="441" r:id="rId5"/>
    <p:sldId id="442" r:id="rId6"/>
    <p:sldId id="443" r:id="rId7"/>
    <p:sldId id="444" r:id="rId8"/>
    <p:sldId id="461" r:id="rId9"/>
    <p:sldId id="445" r:id="rId10"/>
    <p:sldId id="446" r:id="rId11"/>
    <p:sldId id="447" r:id="rId12"/>
    <p:sldId id="448" r:id="rId13"/>
    <p:sldId id="462" r:id="rId14"/>
    <p:sldId id="449" r:id="rId15"/>
    <p:sldId id="450" r:id="rId16"/>
    <p:sldId id="451" r:id="rId17"/>
    <p:sldId id="452" r:id="rId18"/>
    <p:sldId id="453" r:id="rId19"/>
    <p:sldId id="454" r:id="rId20"/>
    <p:sldId id="455" r:id="rId21"/>
    <p:sldId id="473" r:id="rId22"/>
    <p:sldId id="474" r:id="rId23"/>
    <p:sldId id="490" r:id="rId24"/>
    <p:sldId id="475" r:id="rId25"/>
    <p:sldId id="476" r:id="rId26"/>
    <p:sldId id="477" r:id="rId27"/>
    <p:sldId id="478" r:id="rId28"/>
    <p:sldId id="479" r:id="rId29"/>
    <p:sldId id="428" r:id="rId30"/>
    <p:sldId id="481" r:id="rId31"/>
    <p:sldId id="482" r:id="rId32"/>
    <p:sldId id="483" r:id="rId33"/>
    <p:sldId id="484" r:id="rId34"/>
    <p:sldId id="485" r:id="rId35"/>
    <p:sldId id="486" r:id="rId36"/>
    <p:sldId id="487" r:id="rId37"/>
    <p:sldId id="488" r:id="rId38"/>
    <p:sldId id="489" r:id="rId39"/>
    <p:sldId id="258" r:id="rId40"/>
    <p:sldId id="259" r:id="rId41"/>
    <p:sldId id="260" r:id="rId42"/>
    <p:sldId id="362" r:id="rId43"/>
    <p:sldId id="261" r:id="rId44"/>
    <p:sldId id="262" r:id="rId45"/>
    <p:sldId id="264" r:id="rId46"/>
    <p:sldId id="265" r:id="rId47"/>
    <p:sldId id="491"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 id="278" r:id="rId61"/>
    <p:sldId id="429" r:id="rId62"/>
    <p:sldId id="430" r:id="rId63"/>
    <p:sldId id="460" r:id="rId64"/>
    <p:sldId id="431" r:id="rId65"/>
    <p:sldId id="432" r:id="rId66"/>
    <p:sldId id="459" r:id="rId67"/>
    <p:sldId id="433" r:id="rId68"/>
    <p:sldId id="434" r:id="rId69"/>
    <p:sldId id="435" r:id="rId70"/>
    <p:sldId id="436" r:id="rId71"/>
    <p:sldId id="437" r:id="rId72"/>
    <p:sldId id="438" r:id="rId73"/>
    <p:sldId id="439" r:id="rId74"/>
    <p:sldId id="456" r:id="rId75"/>
    <p:sldId id="457" r:id="rId76"/>
    <p:sldId id="280" r:id="rId77"/>
    <p:sldId id="281" r:id="rId78"/>
    <p:sldId id="282" r:id="rId79"/>
    <p:sldId id="283" r:id="rId80"/>
    <p:sldId id="284" r:id="rId81"/>
    <p:sldId id="297" r:id="rId82"/>
    <p:sldId id="399" r:id="rId83"/>
    <p:sldId id="400" r:id="rId84"/>
    <p:sldId id="298" r:id="rId85"/>
    <p:sldId id="405" r:id="rId86"/>
    <p:sldId id="404" r:id="rId87"/>
    <p:sldId id="301" r:id="rId88"/>
    <p:sldId id="302" r:id="rId89"/>
    <p:sldId id="304" r:id="rId90"/>
    <p:sldId id="458" r:id="rId91"/>
    <p:sldId id="398" r:id="rId92"/>
    <p:sldId id="403" r:id="rId93"/>
    <p:sldId id="423" r:id="rId94"/>
    <p:sldId id="371" r:id="rId95"/>
    <p:sldId id="406" r:id="rId96"/>
    <p:sldId id="407" r:id="rId97"/>
    <p:sldId id="495" r:id="rId98"/>
    <p:sldId id="408" r:id="rId99"/>
    <p:sldId id="409" r:id="rId100"/>
    <p:sldId id="410" r:id="rId101"/>
    <p:sldId id="411" r:id="rId102"/>
    <p:sldId id="412" r:id="rId103"/>
    <p:sldId id="413" r:id="rId104"/>
    <p:sldId id="414" r:id="rId105"/>
    <p:sldId id="415" r:id="rId106"/>
    <p:sldId id="416" r:id="rId107"/>
    <p:sldId id="417" r:id="rId108"/>
    <p:sldId id="418" r:id="rId109"/>
    <p:sldId id="335" r:id="rId110"/>
    <p:sldId id="336" r:id="rId111"/>
    <p:sldId id="337" r:id="rId112"/>
    <p:sldId id="340" r:id="rId113"/>
    <p:sldId id="419" r:id="rId114"/>
    <p:sldId id="424" r:id="rId115"/>
    <p:sldId id="425" r:id="rId116"/>
    <p:sldId id="347" r:id="rId117"/>
    <p:sldId id="348" r:id="rId118"/>
    <p:sldId id="374"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65" r:id="rId142"/>
    <p:sldId id="492" r:id="rId143"/>
    <p:sldId id="493" r:id="rId144"/>
    <p:sldId id="494"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67" d="100"/>
          <a:sy n="67" d="100"/>
        </p:scale>
        <p:origin x="644" y="5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641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96568-9B5D-4AE4-AD36-51B9BAD6B172}"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5349D38F-D37E-4097-BDA6-F89C48C502ED}">
      <dgm:prSet/>
      <dgm:spPr/>
      <dgm:t>
        <a:bodyPr/>
        <a:lstStyle/>
        <a:p>
          <a:pPr rtl="0"/>
          <a:r>
            <a:rPr lang="en-US" dirty="0" smtClean="0"/>
            <a:t>1. An identifier name is any combination of 1 to 31 alphabets, digits or underscores (Version Dependent Length )</a:t>
          </a:r>
          <a:endParaRPr lang="en-US" dirty="0"/>
        </a:p>
      </dgm:t>
    </dgm:pt>
    <dgm:pt modelId="{C455903A-D0D6-4FCA-B21F-4CDE40053527}" type="parTrans" cxnId="{DAF72B01-5D9F-4BA9-8CF4-450A8AFBC31A}">
      <dgm:prSet/>
      <dgm:spPr/>
      <dgm:t>
        <a:bodyPr/>
        <a:lstStyle/>
        <a:p>
          <a:endParaRPr lang="en-US"/>
        </a:p>
      </dgm:t>
    </dgm:pt>
    <dgm:pt modelId="{95F342F3-B744-4FA6-AA7A-1E161C8E075F}" type="sibTrans" cxnId="{DAF72B01-5D9F-4BA9-8CF4-450A8AFBC31A}">
      <dgm:prSet/>
      <dgm:spPr/>
      <dgm:t>
        <a:bodyPr/>
        <a:lstStyle/>
        <a:p>
          <a:endParaRPr lang="en-US"/>
        </a:p>
      </dgm:t>
    </dgm:pt>
    <dgm:pt modelId="{CFC7A6F2-5C1B-4C43-BB14-B4E2736FD4FF}">
      <dgm:prSet/>
      <dgm:spPr/>
      <dgm:t>
        <a:bodyPr/>
        <a:lstStyle/>
        <a:p>
          <a:pPr rtl="0"/>
          <a:r>
            <a:rPr lang="en-US" dirty="0" smtClean="0"/>
            <a:t>2. The first character in the identifier name must be an alphabet or underscore. </a:t>
          </a:r>
          <a:endParaRPr lang="en-US" dirty="0"/>
        </a:p>
      </dgm:t>
    </dgm:pt>
    <dgm:pt modelId="{6D01A6F6-0B4C-476F-9030-E94750ECCD51}" type="parTrans" cxnId="{553B82C4-E53B-4237-AE52-196D788EC462}">
      <dgm:prSet/>
      <dgm:spPr/>
      <dgm:t>
        <a:bodyPr/>
        <a:lstStyle/>
        <a:p>
          <a:endParaRPr lang="en-US"/>
        </a:p>
      </dgm:t>
    </dgm:pt>
    <dgm:pt modelId="{84EF2FD0-CC09-4F92-B1E5-D3D7064398B9}" type="sibTrans" cxnId="{553B82C4-E53B-4237-AE52-196D788EC462}">
      <dgm:prSet/>
      <dgm:spPr/>
      <dgm:t>
        <a:bodyPr/>
        <a:lstStyle/>
        <a:p>
          <a:endParaRPr lang="en-US"/>
        </a:p>
      </dgm:t>
    </dgm:pt>
    <dgm:pt modelId="{A26089E4-8F63-4C9A-A702-6901CD08A220}">
      <dgm:prSet/>
      <dgm:spPr/>
      <dgm:t>
        <a:bodyPr/>
        <a:lstStyle/>
        <a:p>
          <a:pPr rtl="0"/>
          <a:r>
            <a:rPr lang="en-US" dirty="0" smtClean="0"/>
            <a:t>3. No blanks or special symbol other than an underscore can be used in an identifier name. </a:t>
          </a:r>
          <a:endParaRPr lang="en-US" dirty="0"/>
        </a:p>
      </dgm:t>
    </dgm:pt>
    <dgm:pt modelId="{B97F79FE-FDF0-4BD6-8248-A55905357A70}" type="parTrans" cxnId="{E2E0D852-F184-42B4-B3BA-07DD29762D2C}">
      <dgm:prSet/>
      <dgm:spPr/>
      <dgm:t>
        <a:bodyPr/>
        <a:lstStyle/>
        <a:p>
          <a:endParaRPr lang="en-US"/>
        </a:p>
      </dgm:t>
    </dgm:pt>
    <dgm:pt modelId="{9C2E9D95-1C9E-4DDF-AD0A-7391BB31A51A}" type="sibTrans" cxnId="{E2E0D852-F184-42B4-B3BA-07DD29762D2C}">
      <dgm:prSet/>
      <dgm:spPr/>
      <dgm:t>
        <a:bodyPr/>
        <a:lstStyle/>
        <a:p>
          <a:endParaRPr lang="en-US"/>
        </a:p>
      </dgm:t>
    </dgm:pt>
    <dgm:pt modelId="{6C162E45-0D63-4883-B42D-309F59A66CE3}">
      <dgm:prSet/>
      <dgm:spPr/>
      <dgm:t>
        <a:bodyPr/>
        <a:lstStyle/>
        <a:p>
          <a:pPr rtl="0"/>
          <a:r>
            <a:rPr lang="en-US" dirty="0" smtClean="0"/>
            <a:t>4. Keywords are not allowed to be used as identifiers.</a:t>
          </a:r>
          <a:endParaRPr lang="en-US" dirty="0"/>
        </a:p>
      </dgm:t>
    </dgm:pt>
    <dgm:pt modelId="{CA8540C9-2858-4B12-9012-F581B0F3F03D}" type="parTrans" cxnId="{A8433108-D27D-406E-88BF-E170186C270F}">
      <dgm:prSet/>
      <dgm:spPr/>
      <dgm:t>
        <a:bodyPr/>
        <a:lstStyle/>
        <a:p>
          <a:endParaRPr lang="en-US"/>
        </a:p>
      </dgm:t>
    </dgm:pt>
    <dgm:pt modelId="{D0469DCC-241D-4817-863D-15627CC82580}" type="sibTrans" cxnId="{A8433108-D27D-406E-88BF-E170186C270F}">
      <dgm:prSet/>
      <dgm:spPr/>
      <dgm:t>
        <a:bodyPr/>
        <a:lstStyle/>
        <a:p>
          <a:endParaRPr lang="en-US"/>
        </a:p>
      </dgm:t>
    </dgm:pt>
    <dgm:pt modelId="{189B358A-3469-4E43-B536-D30043911292}">
      <dgm:prSet/>
      <dgm:spPr/>
      <dgm:t>
        <a:bodyPr/>
        <a:lstStyle/>
        <a:p>
          <a:pPr rtl="0"/>
          <a:r>
            <a:rPr lang="en-US" dirty="0" smtClean="0"/>
            <a:t>4. Conventions</a:t>
          </a:r>
          <a:r>
            <a:rPr lang="en-US" dirty="0" smtClean="0">
              <a:solidFill>
                <a:srgbClr val="FF0000"/>
              </a:solidFill>
            </a:rPr>
            <a:t> _ </a:t>
          </a:r>
          <a:r>
            <a:rPr lang="en-US" dirty="0" smtClean="0"/>
            <a:t>means System defined external Identifiers</a:t>
          </a:r>
        </a:p>
        <a:p>
          <a:pPr rtl="0"/>
          <a:r>
            <a:rPr lang="en-US" dirty="0" smtClean="0">
              <a:solidFill>
                <a:srgbClr val="FF0000"/>
              </a:solidFill>
            </a:rPr>
            <a:t>_ _</a:t>
          </a:r>
          <a:r>
            <a:rPr lang="en-US" dirty="0" smtClean="0"/>
            <a:t>  means  </a:t>
          </a:r>
          <a:r>
            <a:rPr lang="en-US" dirty="0" err="1" smtClean="0"/>
            <a:t>Builtin</a:t>
          </a:r>
          <a:r>
            <a:rPr lang="en-US" dirty="0" smtClean="0"/>
            <a:t> Identifiers </a:t>
          </a:r>
          <a:endParaRPr lang="en-US" dirty="0"/>
        </a:p>
      </dgm:t>
    </dgm:pt>
    <dgm:pt modelId="{E027EF39-02F5-479E-9474-6F7DB9364143}" type="parTrans" cxnId="{9E5278CD-D2E6-47CD-87AB-BEC51EAC02BA}">
      <dgm:prSet/>
      <dgm:spPr/>
      <dgm:t>
        <a:bodyPr/>
        <a:lstStyle/>
        <a:p>
          <a:endParaRPr lang="en-US"/>
        </a:p>
      </dgm:t>
    </dgm:pt>
    <dgm:pt modelId="{111CB1A6-8A15-43FD-B004-61AAB2548EF5}" type="sibTrans" cxnId="{9E5278CD-D2E6-47CD-87AB-BEC51EAC02BA}">
      <dgm:prSet/>
      <dgm:spPr/>
      <dgm:t>
        <a:bodyPr/>
        <a:lstStyle/>
        <a:p>
          <a:endParaRPr lang="en-US"/>
        </a:p>
      </dgm:t>
    </dgm:pt>
    <dgm:pt modelId="{AA45758D-325C-4AC9-B423-6FA425465D48}" type="pres">
      <dgm:prSet presAssocID="{2D796568-9B5D-4AE4-AD36-51B9BAD6B172}" presName="linear" presStyleCnt="0">
        <dgm:presLayoutVars>
          <dgm:animLvl val="lvl"/>
          <dgm:resizeHandles val="exact"/>
        </dgm:presLayoutVars>
      </dgm:prSet>
      <dgm:spPr/>
      <dgm:t>
        <a:bodyPr/>
        <a:lstStyle/>
        <a:p>
          <a:endParaRPr lang="en-US"/>
        </a:p>
      </dgm:t>
    </dgm:pt>
    <dgm:pt modelId="{903F38FF-5031-4B9A-BC86-62E08E2DA951}" type="pres">
      <dgm:prSet presAssocID="{5349D38F-D37E-4097-BDA6-F89C48C502ED}" presName="parentText" presStyleLbl="node1" presStyleIdx="0" presStyleCnt="5">
        <dgm:presLayoutVars>
          <dgm:chMax val="0"/>
          <dgm:bulletEnabled val="1"/>
        </dgm:presLayoutVars>
      </dgm:prSet>
      <dgm:spPr/>
      <dgm:t>
        <a:bodyPr/>
        <a:lstStyle/>
        <a:p>
          <a:endParaRPr lang="en-US"/>
        </a:p>
      </dgm:t>
    </dgm:pt>
    <dgm:pt modelId="{C0BBEC11-892F-4D20-8374-8C6BEC56B49B}" type="pres">
      <dgm:prSet presAssocID="{95F342F3-B744-4FA6-AA7A-1E161C8E075F}" presName="spacer" presStyleCnt="0"/>
      <dgm:spPr/>
    </dgm:pt>
    <dgm:pt modelId="{881DC6CB-E513-4B3C-9A33-40FEF4486B5F}" type="pres">
      <dgm:prSet presAssocID="{CFC7A6F2-5C1B-4C43-BB14-B4E2736FD4FF}" presName="parentText" presStyleLbl="node1" presStyleIdx="1" presStyleCnt="5">
        <dgm:presLayoutVars>
          <dgm:chMax val="0"/>
          <dgm:bulletEnabled val="1"/>
        </dgm:presLayoutVars>
      </dgm:prSet>
      <dgm:spPr/>
      <dgm:t>
        <a:bodyPr/>
        <a:lstStyle/>
        <a:p>
          <a:endParaRPr lang="en-US"/>
        </a:p>
      </dgm:t>
    </dgm:pt>
    <dgm:pt modelId="{BB49C40A-CCD4-4920-8CB6-EC19DC79F841}" type="pres">
      <dgm:prSet presAssocID="{84EF2FD0-CC09-4F92-B1E5-D3D7064398B9}" presName="spacer" presStyleCnt="0"/>
      <dgm:spPr/>
    </dgm:pt>
    <dgm:pt modelId="{1EDF7C5D-18A8-4EF3-8736-481EF4A4DD3C}" type="pres">
      <dgm:prSet presAssocID="{A26089E4-8F63-4C9A-A702-6901CD08A220}" presName="parentText" presStyleLbl="node1" presStyleIdx="2" presStyleCnt="5">
        <dgm:presLayoutVars>
          <dgm:chMax val="0"/>
          <dgm:bulletEnabled val="1"/>
        </dgm:presLayoutVars>
      </dgm:prSet>
      <dgm:spPr/>
      <dgm:t>
        <a:bodyPr/>
        <a:lstStyle/>
        <a:p>
          <a:endParaRPr lang="en-US"/>
        </a:p>
      </dgm:t>
    </dgm:pt>
    <dgm:pt modelId="{6C560A38-6A41-4487-A289-8D874421C40E}" type="pres">
      <dgm:prSet presAssocID="{9C2E9D95-1C9E-4DDF-AD0A-7391BB31A51A}" presName="spacer" presStyleCnt="0"/>
      <dgm:spPr/>
    </dgm:pt>
    <dgm:pt modelId="{10AD0BBB-9295-4632-809E-8CE46EA47B75}" type="pres">
      <dgm:prSet presAssocID="{6C162E45-0D63-4883-B42D-309F59A66CE3}" presName="parentText" presStyleLbl="node1" presStyleIdx="3" presStyleCnt="5">
        <dgm:presLayoutVars>
          <dgm:chMax val="0"/>
          <dgm:bulletEnabled val="1"/>
        </dgm:presLayoutVars>
      </dgm:prSet>
      <dgm:spPr/>
      <dgm:t>
        <a:bodyPr/>
        <a:lstStyle/>
        <a:p>
          <a:endParaRPr lang="en-US"/>
        </a:p>
      </dgm:t>
    </dgm:pt>
    <dgm:pt modelId="{B0542497-00F4-41B3-8799-EA96C67D3B2D}" type="pres">
      <dgm:prSet presAssocID="{D0469DCC-241D-4817-863D-15627CC82580}" presName="spacer" presStyleCnt="0"/>
      <dgm:spPr/>
    </dgm:pt>
    <dgm:pt modelId="{AEBFF002-BECA-45D2-B343-D20D5FADA68A}" type="pres">
      <dgm:prSet presAssocID="{189B358A-3469-4E43-B536-D30043911292}" presName="parentText" presStyleLbl="node1" presStyleIdx="4" presStyleCnt="5">
        <dgm:presLayoutVars>
          <dgm:chMax val="0"/>
          <dgm:bulletEnabled val="1"/>
        </dgm:presLayoutVars>
      </dgm:prSet>
      <dgm:spPr/>
      <dgm:t>
        <a:bodyPr/>
        <a:lstStyle/>
        <a:p>
          <a:endParaRPr lang="en-US"/>
        </a:p>
      </dgm:t>
    </dgm:pt>
  </dgm:ptLst>
  <dgm:cxnLst>
    <dgm:cxn modelId="{A971B946-3B9C-429F-8817-57FEB8E1C83D}" type="presOf" srcId="{6C162E45-0D63-4883-B42D-309F59A66CE3}" destId="{10AD0BBB-9295-4632-809E-8CE46EA47B75}" srcOrd="0" destOrd="0" presId="urn:microsoft.com/office/officeart/2005/8/layout/vList2"/>
    <dgm:cxn modelId="{553B82C4-E53B-4237-AE52-196D788EC462}" srcId="{2D796568-9B5D-4AE4-AD36-51B9BAD6B172}" destId="{CFC7A6F2-5C1B-4C43-BB14-B4E2736FD4FF}" srcOrd="1" destOrd="0" parTransId="{6D01A6F6-0B4C-476F-9030-E94750ECCD51}" sibTransId="{84EF2FD0-CC09-4F92-B1E5-D3D7064398B9}"/>
    <dgm:cxn modelId="{9E5278CD-D2E6-47CD-87AB-BEC51EAC02BA}" srcId="{2D796568-9B5D-4AE4-AD36-51B9BAD6B172}" destId="{189B358A-3469-4E43-B536-D30043911292}" srcOrd="4" destOrd="0" parTransId="{E027EF39-02F5-479E-9474-6F7DB9364143}" sibTransId="{111CB1A6-8A15-43FD-B004-61AAB2548EF5}"/>
    <dgm:cxn modelId="{DF284EA4-1281-4A23-93A7-065FECC31C6A}" type="presOf" srcId="{5349D38F-D37E-4097-BDA6-F89C48C502ED}" destId="{903F38FF-5031-4B9A-BC86-62E08E2DA951}" srcOrd="0" destOrd="0" presId="urn:microsoft.com/office/officeart/2005/8/layout/vList2"/>
    <dgm:cxn modelId="{DAF72B01-5D9F-4BA9-8CF4-450A8AFBC31A}" srcId="{2D796568-9B5D-4AE4-AD36-51B9BAD6B172}" destId="{5349D38F-D37E-4097-BDA6-F89C48C502ED}" srcOrd="0" destOrd="0" parTransId="{C455903A-D0D6-4FCA-B21F-4CDE40053527}" sibTransId="{95F342F3-B744-4FA6-AA7A-1E161C8E075F}"/>
    <dgm:cxn modelId="{4D3824E2-DB54-4248-B7C7-9DB29AD2ECB2}" type="presOf" srcId="{189B358A-3469-4E43-B536-D30043911292}" destId="{AEBFF002-BECA-45D2-B343-D20D5FADA68A}" srcOrd="0" destOrd="0" presId="urn:microsoft.com/office/officeart/2005/8/layout/vList2"/>
    <dgm:cxn modelId="{B5F17911-03A1-49C4-9B4E-9409900D5CF8}" type="presOf" srcId="{2D796568-9B5D-4AE4-AD36-51B9BAD6B172}" destId="{AA45758D-325C-4AC9-B423-6FA425465D48}" srcOrd="0" destOrd="0" presId="urn:microsoft.com/office/officeart/2005/8/layout/vList2"/>
    <dgm:cxn modelId="{8F3C91B9-9C76-45DB-9879-E720B2366A38}" type="presOf" srcId="{CFC7A6F2-5C1B-4C43-BB14-B4E2736FD4FF}" destId="{881DC6CB-E513-4B3C-9A33-40FEF4486B5F}" srcOrd="0" destOrd="0" presId="urn:microsoft.com/office/officeart/2005/8/layout/vList2"/>
    <dgm:cxn modelId="{E2E0D852-F184-42B4-B3BA-07DD29762D2C}" srcId="{2D796568-9B5D-4AE4-AD36-51B9BAD6B172}" destId="{A26089E4-8F63-4C9A-A702-6901CD08A220}" srcOrd="2" destOrd="0" parTransId="{B97F79FE-FDF0-4BD6-8248-A55905357A70}" sibTransId="{9C2E9D95-1C9E-4DDF-AD0A-7391BB31A51A}"/>
    <dgm:cxn modelId="{A8433108-D27D-406E-88BF-E170186C270F}" srcId="{2D796568-9B5D-4AE4-AD36-51B9BAD6B172}" destId="{6C162E45-0D63-4883-B42D-309F59A66CE3}" srcOrd="3" destOrd="0" parTransId="{CA8540C9-2858-4B12-9012-F581B0F3F03D}" sibTransId="{D0469DCC-241D-4817-863D-15627CC82580}"/>
    <dgm:cxn modelId="{C21DCE7B-B3CE-4326-A871-73273B6BF739}" type="presOf" srcId="{A26089E4-8F63-4C9A-A702-6901CD08A220}" destId="{1EDF7C5D-18A8-4EF3-8736-481EF4A4DD3C}" srcOrd="0" destOrd="0" presId="urn:microsoft.com/office/officeart/2005/8/layout/vList2"/>
    <dgm:cxn modelId="{50EFBF53-A3AB-40E7-AF22-58F89EACE47A}" type="presParOf" srcId="{AA45758D-325C-4AC9-B423-6FA425465D48}" destId="{903F38FF-5031-4B9A-BC86-62E08E2DA951}" srcOrd="0" destOrd="0" presId="urn:microsoft.com/office/officeart/2005/8/layout/vList2"/>
    <dgm:cxn modelId="{C622B334-4990-4C41-93A3-2361EE592DC4}" type="presParOf" srcId="{AA45758D-325C-4AC9-B423-6FA425465D48}" destId="{C0BBEC11-892F-4D20-8374-8C6BEC56B49B}" srcOrd="1" destOrd="0" presId="urn:microsoft.com/office/officeart/2005/8/layout/vList2"/>
    <dgm:cxn modelId="{CFDC8CA6-223F-4309-AA49-0B1CD06FFB27}" type="presParOf" srcId="{AA45758D-325C-4AC9-B423-6FA425465D48}" destId="{881DC6CB-E513-4B3C-9A33-40FEF4486B5F}" srcOrd="2" destOrd="0" presId="urn:microsoft.com/office/officeart/2005/8/layout/vList2"/>
    <dgm:cxn modelId="{B3D03AD0-9918-4B37-AAA7-0E862FCB6EEA}" type="presParOf" srcId="{AA45758D-325C-4AC9-B423-6FA425465D48}" destId="{BB49C40A-CCD4-4920-8CB6-EC19DC79F841}" srcOrd="3" destOrd="0" presId="urn:microsoft.com/office/officeart/2005/8/layout/vList2"/>
    <dgm:cxn modelId="{D36179B2-3AE2-4B11-A52C-D07072801376}" type="presParOf" srcId="{AA45758D-325C-4AC9-B423-6FA425465D48}" destId="{1EDF7C5D-18A8-4EF3-8736-481EF4A4DD3C}" srcOrd="4" destOrd="0" presId="urn:microsoft.com/office/officeart/2005/8/layout/vList2"/>
    <dgm:cxn modelId="{EF17F782-9A7D-4DC7-858F-40C330724F88}" type="presParOf" srcId="{AA45758D-325C-4AC9-B423-6FA425465D48}" destId="{6C560A38-6A41-4487-A289-8D874421C40E}" srcOrd="5" destOrd="0" presId="urn:microsoft.com/office/officeart/2005/8/layout/vList2"/>
    <dgm:cxn modelId="{641EED47-6272-4AE2-9CB3-6BFE8D03645E}" type="presParOf" srcId="{AA45758D-325C-4AC9-B423-6FA425465D48}" destId="{10AD0BBB-9295-4632-809E-8CE46EA47B75}" srcOrd="6" destOrd="0" presId="urn:microsoft.com/office/officeart/2005/8/layout/vList2"/>
    <dgm:cxn modelId="{FD20E7E3-9669-4983-A84A-CC3960DA598D}" type="presParOf" srcId="{AA45758D-325C-4AC9-B423-6FA425465D48}" destId="{B0542497-00F4-41B3-8799-EA96C67D3B2D}" srcOrd="7" destOrd="0" presId="urn:microsoft.com/office/officeart/2005/8/layout/vList2"/>
    <dgm:cxn modelId="{2D6A2892-BA4D-4A1D-A173-A026C1E40B77}" type="presParOf" srcId="{AA45758D-325C-4AC9-B423-6FA425465D48}" destId="{AEBFF002-BECA-45D2-B343-D20D5FADA68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DA81A8-7ACE-4E1A-B8DF-C62EED19DCDB}" type="doc">
      <dgm:prSet loTypeId="urn:microsoft.com/office/officeart/2005/8/layout/radial4" loCatId="relationship" qsTypeId="urn:microsoft.com/office/officeart/2005/8/quickstyle/simple3" qsCatId="simple" csTypeId="urn:microsoft.com/office/officeart/2005/8/colors/accent1_2" csCatId="accent1" phldr="1"/>
      <dgm:spPr/>
      <dgm:t>
        <a:bodyPr/>
        <a:lstStyle/>
        <a:p>
          <a:endParaRPr lang="en-US"/>
        </a:p>
      </dgm:t>
    </dgm:pt>
    <dgm:pt modelId="{79098644-F3AD-4D39-BCD7-57BF93E29BB2}">
      <dgm:prSet custT="1"/>
      <dgm:spPr/>
      <dgm:t>
        <a:bodyPr/>
        <a:lstStyle/>
        <a:p>
          <a:pPr rtl="0"/>
          <a:r>
            <a:rPr lang="en-US" sz="4400" b="1" dirty="0" smtClean="0"/>
            <a:t>Data Type</a:t>
          </a:r>
          <a:endParaRPr lang="en-US" sz="4400" dirty="0"/>
        </a:p>
      </dgm:t>
    </dgm:pt>
    <dgm:pt modelId="{9D856FE2-1F9F-4A00-9D5B-52B6A933E27E}" type="parTrans" cxnId="{D7734964-EAB8-4922-887A-0D718AB25FEC}">
      <dgm:prSet/>
      <dgm:spPr/>
      <dgm:t>
        <a:bodyPr/>
        <a:lstStyle/>
        <a:p>
          <a:endParaRPr lang="en-US"/>
        </a:p>
      </dgm:t>
    </dgm:pt>
    <dgm:pt modelId="{45F28138-1256-4601-B256-62A4AEEB7A44}" type="sibTrans" cxnId="{D7734964-EAB8-4922-887A-0D718AB25FEC}">
      <dgm:prSet/>
      <dgm:spPr/>
      <dgm:t>
        <a:bodyPr/>
        <a:lstStyle/>
        <a:p>
          <a:endParaRPr lang="en-US"/>
        </a:p>
      </dgm:t>
    </dgm:pt>
    <dgm:pt modelId="{6285D63D-7C35-4F65-9E77-5D74E9ED18A5}">
      <dgm:prSet/>
      <dgm:spPr/>
      <dgm:t>
        <a:bodyPr/>
        <a:lstStyle/>
        <a:p>
          <a:pPr rtl="0"/>
          <a:r>
            <a:rPr lang="en-US" b="1" dirty="0" smtClean="0"/>
            <a:t>Basic Data Type</a:t>
          </a:r>
          <a:endParaRPr lang="en-US" dirty="0"/>
        </a:p>
      </dgm:t>
    </dgm:pt>
    <dgm:pt modelId="{A3CA0082-892E-4166-8508-2B020DA812A9}" type="parTrans" cxnId="{EA69DFD7-439A-411C-8CE7-2E16F8123B9D}">
      <dgm:prSet/>
      <dgm:spPr/>
      <dgm:t>
        <a:bodyPr/>
        <a:lstStyle/>
        <a:p>
          <a:endParaRPr lang="en-US"/>
        </a:p>
      </dgm:t>
    </dgm:pt>
    <dgm:pt modelId="{F4ABE2CD-D7EB-4F8F-B313-FDF91E8A8047}" type="sibTrans" cxnId="{EA69DFD7-439A-411C-8CE7-2E16F8123B9D}">
      <dgm:prSet/>
      <dgm:spPr/>
      <dgm:t>
        <a:bodyPr/>
        <a:lstStyle/>
        <a:p>
          <a:endParaRPr lang="en-US"/>
        </a:p>
      </dgm:t>
    </dgm:pt>
    <dgm:pt modelId="{F2E2F56F-1D4F-401F-9EA6-26E06EBC8CDE}">
      <dgm:prSet/>
      <dgm:spPr/>
      <dgm:t>
        <a:bodyPr/>
        <a:lstStyle/>
        <a:p>
          <a:pPr rtl="0"/>
          <a:r>
            <a:rPr lang="en-US" dirty="0" smtClean="0"/>
            <a:t>Integer</a:t>
          </a:r>
          <a:endParaRPr lang="en-US" dirty="0"/>
        </a:p>
      </dgm:t>
    </dgm:pt>
    <dgm:pt modelId="{0E5AE132-2EDC-4B65-8E87-8AC9FC5D7853}" type="parTrans" cxnId="{6AFD28AF-A4B4-4621-9E1C-45C6C03DC188}">
      <dgm:prSet/>
      <dgm:spPr/>
      <dgm:t>
        <a:bodyPr/>
        <a:lstStyle/>
        <a:p>
          <a:endParaRPr lang="en-US"/>
        </a:p>
      </dgm:t>
    </dgm:pt>
    <dgm:pt modelId="{2231D0EB-376D-4A01-AB04-B9F45234CD22}" type="sibTrans" cxnId="{6AFD28AF-A4B4-4621-9E1C-45C6C03DC188}">
      <dgm:prSet/>
      <dgm:spPr/>
      <dgm:t>
        <a:bodyPr/>
        <a:lstStyle/>
        <a:p>
          <a:endParaRPr lang="en-US"/>
        </a:p>
      </dgm:t>
    </dgm:pt>
    <dgm:pt modelId="{7E0C6B4F-12FF-44E2-BCB6-EB8CAD3CAA44}">
      <dgm:prSet/>
      <dgm:spPr/>
      <dgm:t>
        <a:bodyPr/>
        <a:lstStyle/>
        <a:p>
          <a:pPr rtl="0"/>
          <a:r>
            <a:rPr lang="en-US" dirty="0" smtClean="0"/>
            <a:t>Character</a:t>
          </a:r>
          <a:endParaRPr lang="en-US" dirty="0"/>
        </a:p>
      </dgm:t>
    </dgm:pt>
    <dgm:pt modelId="{2CB80D12-0652-4111-820F-C973EC132B84}" type="parTrans" cxnId="{88306EF1-80A0-44C0-9C26-F901ED3E48A8}">
      <dgm:prSet/>
      <dgm:spPr/>
      <dgm:t>
        <a:bodyPr/>
        <a:lstStyle/>
        <a:p>
          <a:endParaRPr lang="en-US"/>
        </a:p>
      </dgm:t>
    </dgm:pt>
    <dgm:pt modelId="{5245A7B0-C5AD-4FBB-AA3E-88716D5743C6}" type="sibTrans" cxnId="{88306EF1-80A0-44C0-9C26-F901ED3E48A8}">
      <dgm:prSet/>
      <dgm:spPr/>
      <dgm:t>
        <a:bodyPr/>
        <a:lstStyle/>
        <a:p>
          <a:endParaRPr lang="en-US"/>
        </a:p>
      </dgm:t>
    </dgm:pt>
    <dgm:pt modelId="{B55B205F-8828-4B13-B5D9-E22E10477D3F}">
      <dgm:prSet/>
      <dgm:spPr/>
      <dgm:t>
        <a:bodyPr/>
        <a:lstStyle/>
        <a:p>
          <a:pPr rtl="0"/>
          <a:r>
            <a:rPr lang="en-US" dirty="0" smtClean="0"/>
            <a:t>Float</a:t>
          </a:r>
          <a:endParaRPr lang="en-US" dirty="0"/>
        </a:p>
      </dgm:t>
    </dgm:pt>
    <dgm:pt modelId="{C66C96C6-4C19-48D3-BAD8-58415B2118BC}" type="parTrans" cxnId="{B41058C0-1AD1-4536-8E23-6047FFE1ECA1}">
      <dgm:prSet/>
      <dgm:spPr/>
      <dgm:t>
        <a:bodyPr/>
        <a:lstStyle/>
        <a:p>
          <a:endParaRPr lang="en-US"/>
        </a:p>
      </dgm:t>
    </dgm:pt>
    <dgm:pt modelId="{A9EEB3C9-CEF1-4C7B-BE96-7A4F25AF3514}" type="sibTrans" cxnId="{B41058C0-1AD1-4536-8E23-6047FFE1ECA1}">
      <dgm:prSet/>
      <dgm:spPr/>
      <dgm:t>
        <a:bodyPr/>
        <a:lstStyle/>
        <a:p>
          <a:endParaRPr lang="en-US"/>
        </a:p>
      </dgm:t>
    </dgm:pt>
    <dgm:pt modelId="{55EC2877-E187-47D8-AA0C-62CEBA1F6246}">
      <dgm:prSet/>
      <dgm:spPr/>
      <dgm:t>
        <a:bodyPr/>
        <a:lstStyle/>
        <a:p>
          <a:pPr rtl="0"/>
          <a:r>
            <a:rPr lang="en-US" dirty="0" smtClean="0"/>
            <a:t>Double</a:t>
          </a:r>
          <a:endParaRPr lang="en-US" dirty="0"/>
        </a:p>
      </dgm:t>
    </dgm:pt>
    <dgm:pt modelId="{901EDE53-A7CC-4D57-9B3F-165106A13CF3}" type="parTrans" cxnId="{48F1C68B-4F10-4A60-99D7-138838AE1D71}">
      <dgm:prSet/>
      <dgm:spPr/>
      <dgm:t>
        <a:bodyPr/>
        <a:lstStyle/>
        <a:p>
          <a:endParaRPr lang="en-US"/>
        </a:p>
      </dgm:t>
    </dgm:pt>
    <dgm:pt modelId="{5F65D09A-975C-4C94-B22B-FBD668890D83}" type="sibTrans" cxnId="{48F1C68B-4F10-4A60-99D7-138838AE1D71}">
      <dgm:prSet/>
      <dgm:spPr/>
      <dgm:t>
        <a:bodyPr/>
        <a:lstStyle/>
        <a:p>
          <a:endParaRPr lang="en-US"/>
        </a:p>
      </dgm:t>
    </dgm:pt>
    <dgm:pt modelId="{AD5A55A0-A822-4A6E-A7CD-51774D700914}">
      <dgm:prSet/>
      <dgm:spPr/>
      <dgm:t>
        <a:bodyPr/>
        <a:lstStyle/>
        <a:p>
          <a:pPr rtl="0"/>
          <a:r>
            <a:rPr lang="en-US" b="1" dirty="0" smtClean="0"/>
            <a:t>Derived Data Type</a:t>
          </a:r>
          <a:endParaRPr lang="en-US" dirty="0"/>
        </a:p>
      </dgm:t>
    </dgm:pt>
    <dgm:pt modelId="{54AFA845-E312-42D2-9FCC-A582A4818EB7}" type="parTrans" cxnId="{7DBF89E1-AD02-4129-BD2E-20CA5E4F3267}">
      <dgm:prSet/>
      <dgm:spPr/>
      <dgm:t>
        <a:bodyPr/>
        <a:lstStyle/>
        <a:p>
          <a:endParaRPr lang="en-US"/>
        </a:p>
      </dgm:t>
    </dgm:pt>
    <dgm:pt modelId="{0BB904B4-FCFB-4BA5-B3DD-10A7E93AF0C8}" type="sibTrans" cxnId="{7DBF89E1-AD02-4129-BD2E-20CA5E4F3267}">
      <dgm:prSet/>
      <dgm:spPr/>
      <dgm:t>
        <a:bodyPr/>
        <a:lstStyle/>
        <a:p>
          <a:endParaRPr lang="en-US"/>
        </a:p>
      </dgm:t>
    </dgm:pt>
    <dgm:pt modelId="{09321595-9C8F-46F5-B6E3-3DBF61A8345E}">
      <dgm:prSet/>
      <dgm:spPr/>
      <dgm:t>
        <a:bodyPr/>
        <a:lstStyle/>
        <a:p>
          <a:pPr rtl="0"/>
          <a:r>
            <a:rPr lang="en-US" dirty="0" smtClean="0"/>
            <a:t>Pointers</a:t>
          </a:r>
          <a:endParaRPr lang="en-US" dirty="0"/>
        </a:p>
      </dgm:t>
    </dgm:pt>
    <dgm:pt modelId="{DA5863FD-B244-4541-8F13-33FDC3A4B42C}" type="parTrans" cxnId="{FEB474C6-9B2D-48ED-81A6-61048AC0E39C}">
      <dgm:prSet/>
      <dgm:spPr/>
      <dgm:t>
        <a:bodyPr/>
        <a:lstStyle/>
        <a:p>
          <a:endParaRPr lang="en-US"/>
        </a:p>
      </dgm:t>
    </dgm:pt>
    <dgm:pt modelId="{EB894E3C-587D-4BBC-806C-4FFA08DCD012}" type="sibTrans" cxnId="{FEB474C6-9B2D-48ED-81A6-61048AC0E39C}">
      <dgm:prSet/>
      <dgm:spPr/>
      <dgm:t>
        <a:bodyPr/>
        <a:lstStyle/>
        <a:p>
          <a:endParaRPr lang="en-US"/>
        </a:p>
      </dgm:t>
    </dgm:pt>
    <dgm:pt modelId="{C4AD1AA0-B134-411B-8A5A-BF58D657C0FD}">
      <dgm:prSet/>
      <dgm:spPr/>
      <dgm:t>
        <a:bodyPr/>
        <a:lstStyle/>
        <a:p>
          <a:pPr rtl="0"/>
          <a:r>
            <a:rPr lang="en-US" dirty="0" smtClean="0"/>
            <a:t>Functions</a:t>
          </a:r>
          <a:endParaRPr lang="en-US" dirty="0"/>
        </a:p>
      </dgm:t>
    </dgm:pt>
    <dgm:pt modelId="{1966C8B4-9C2B-42B7-8150-F0D2E16116EB}" type="parTrans" cxnId="{5F555A83-008D-43ED-93C8-2E6FB5863781}">
      <dgm:prSet/>
      <dgm:spPr/>
      <dgm:t>
        <a:bodyPr/>
        <a:lstStyle/>
        <a:p>
          <a:endParaRPr lang="en-US"/>
        </a:p>
      </dgm:t>
    </dgm:pt>
    <dgm:pt modelId="{58D88E70-2076-4E56-8527-D31EBB9AFCE6}" type="sibTrans" cxnId="{5F555A83-008D-43ED-93C8-2E6FB5863781}">
      <dgm:prSet/>
      <dgm:spPr/>
      <dgm:t>
        <a:bodyPr/>
        <a:lstStyle/>
        <a:p>
          <a:endParaRPr lang="en-US"/>
        </a:p>
      </dgm:t>
    </dgm:pt>
    <dgm:pt modelId="{BF46D2E4-8044-4239-A573-8072E311686C}">
      <dgm:prSet/>
      <dgm:spPr/>
      <dgm:t>
        <a:bodyPr/>
        <a:lstStyle/>
        <a:p>
          <a:pPr rtl="0"/>
          <a:r>
            <a:rPr lang="en-US" dirty="0" smtClean="0"/>
            <a:t>Array</a:t>
          </a:r>
          <a:endParaRPr lang="en-US" dirty="0"/>
        </a:p>
      </dgm:t>
    </dgm:pt>
    <dgm:pt modelId="{5C9F1E44-9C95-470B-9D93-D3CBD72C564C}" type="parTrans" cxnId="{223567F5-366C-4146-947A-17316C2B0AA7}">
      <dgm:prSet/>
      <dgm:spPr/>
      <dgm:t>
        <a:bodyPr/>
        <a:lstStyle/>
        <a:p>
          <a:endParaRPr lang="en-US"/>
        </a:p>
      </dgm:t>
    </dgm:pt>
    <dgm:pt modelId="{D95322F6-0C8A-4748-A4BF-569AFCAA5A98}" type="sibTrans" cxnId="{223567F5-366C-4146-947A-17316C2B0AA7}">
      <dgm:prSet/>
      <dgm:spPr/>
      <dgm:t>
        <a:bodyPr/>
        <a:lstStyle/>
        <a:p>
          <a:endParaRPr lang="en-US"/>
        </a:p>
      </dgm:t>
    </dgm:pt>
    <dgm:pt modelId="{3B9BDADE-30C1-4523-BF93-054766C83736}">
      <dgm:prSet/>
      <dgm:spPr/>
      <dgm:t>
        <a:bodyPr/>
        <a:lstStyle/>
        <a:p>
          <a:pPr rtl="0"/>
          <a:r>
            <a:rPr lang="en-US" b="1" dirty="0" smtClean="0"/>
            <a:t>User Defined Data Type</a:t>
          </a:r>
          <a:endParaRPr lang="en-US" dirty="0"/>
        </a:p>
      </dgm:t>
    </dgm:pt>
    <dgm:pt modelId="{471C3321-8E74-4A1D-9DB2-B4746C294341}" type="parTrans" cxnId="{A5EE59BE-F33D-41FB-A3AF-EDD05D637B14}">
      <dgm:prSet/>
      <dgm:spPr/>
      <dgm:t>
        <a:bodyPr/>
        <a:lstStyle/>
        <a:p>
          <a:endParaRPr lang="en-US"/>
        </a:p>
      </dgm:t>
    </dgm:pt>
    <dgm:pt modelId="{1AC3339D-7BAB-48FD-BE3C-EFC1BA997B1C}" type="sibTrans" cxnId="{A5EE59BE-F33D-41FB-A3AF-EDD05D637B14}">
      <dgm:prSet/>
      <dgm:spPr/>
      <dgm:t>
        <a:bodyPr/>
        <a:lstStyle/>
        <a:p>
          <a:endParaRPr lang="en-US"/>
        </a:p>
      </dgm:t>
    </dgm:pt>
    <dgm:pt modelId="{4B28354B-5598-47CE-AEA7-650FC34C84C3}">
      <dgm:prSet/>
      <dgm:spPr/>
      <dgm:t>
        <a:bodyPr/>
        <a:lstStyle/>
        <a:p>
          <a:pPr rtl="0"/>
          <a:r>
            <a:rPr lang="en-US" dirty="0" smtClean="0"/>
            <a:t>Structure</a:t>
          </a:r>
          <a:endParaRPr lang="en-US" dirty="0"/>
        </a:p>
      </dgm:t>
    </dgm:pt>
    <dgm:pt modelId="{27FC867A-E86E-49A8-9207-62CEC772EBDD}" type="parTrans" cxnId="{9F99621D-3FF2-4835-9DA9-180B5C777237}">
      <dgm:prSet/>
      <dgm:spPr/>
      <dgm:t>
        <a:bodyPr/>
        <a:lstStyle/>
        <a:p>
          <a:endParaRPr lang="en-US"/>
        </a:p>
      </dgm:t>
    </dgm:pt>
    <dgm:pt modelId="{706C6437-B5D4-413D-8CD3-D07DD73B1C1A}" type="sibTrans" cxnId="{9F99621D-3FF2-4835-9DA9-180B5C777237}">
      <dgm:prSet/>
      <dgm:spPr/>
      <dgm:t>
        <a:bodyPr/>
        <a:lstStyle/>
        <a:p>
          <a:endParaRPr lang="en-US"/>
        </a:p>
      </dgm:t>
    </dgm:pt>
    <dgm:pt modelId="{796DA616-00E2-4457-A88D-EEA8E104BC67}">
      <dgm:prSet/>
      <dgm:spPr/>
      <dgm:t>
        <a:bodyPr/>
        <a:lstStyle/>
        <a:p>
          <a:pPr rtl="0"/>
          <a:r>
            <a:rPr lang="en-US" dirty="0" smtClean="0"/>
            <a:t>Union</a:t>
          </a:r>
          <a:endParaRPr lang="en-US" dirty="0"/>
        </a:p>
      </dgm:t>
    </dgm:pt>
    <dgm:pt modelId="{24681810-D683-4827-A313-F98493F10084}" type="parTrans" cxnId="{A5C97FA7-1B14-4378-812B-9D3ACF3F21ED}">
      <dgm:prSet/>
      <dgm:spPr/>
      <dgm:t>
        <a:bodyPr/>
        <a:lstStyle/>
        <a:p>
          <a:endParaRPr lang="en-US"/>
        </a:p>
      </dgm:t>
    </dgm:pt>
    <dgm:pt modelId="{20855D24-BEE0-4080-A997-A20DBA92301C}" type="sibTrans" cxnId="{A5C97FA7-1B14-4378-812B-9D3ACF3F21ED}">
      <dgm:prSet/>
      <dgm:spPr/>
      <dgm:t>
        <a:bodyPr/>
        <a:lstStyle/>
        <a:p>
          <a:endParaRPr lang="en-US"/>
        </a:p>
      </dgm:t>
    </dgm:pt>
    <dgm:pt modelId="{68047B60-D059-4877-A998-3EDC6D193B81}">
      <dgm:prSet/>
      <dgm:spPr/>
      <dgm:t>
        <a:bodyPr/>
        <a:lstStyle/>
        <a:p>
          <a:pPr rtl="0"/>
          <a:r>
            <a:rPr lang="en-US" dirty="0" smtClean="0"/>
            <a:t>Enumeration	</a:t>
          </a:r>
          <a:endParaRPr lang="en-US" dirty="0"/>
        </a:p>
      </dgm:t>
    </dgm:pt>
    <dgm:pt modelId="{1D2FE25D-F114-4676-95D6-2EB66981E1B9}" type="parTrans" cxnId="{C0943E41-8C7D-4A36-8F0B-9281AC2B60B6}">
      <dgm:prSet/>
      <dgm:spPr/>
      <dgm:t>
        <a:bodyPr/>
        <a:lstStyle/>
        <a:p>
          <a:endParaRPr lang="en-US"/>
        </a:p>
      </dgm:t>
    </dgm:pt>
    <dgm:pt modelId="{8EB63048-2534-45A7-AE5A-19E3F5F784EC}" type="sibTrans" cxnId="{C0943E41-8C7D-4A36-8F0B-9281AC2B60B6}">
      <dgm:prSet/>
      <dgm:spPr/>
      <dgm:t>
        <a:bodyPr/>
        <a:lstStyle/>
        <a:p>
          <a:endParaRPr lang="en-US"/>
        </a:p>
      </dgm:t>
    </dgm:pt>
    <dgm:pt modelId="{FDE3A1BE-F200-4D8A-9551-06B550AF0F76}" type="pres">
      <dgm:prSet presAssocID="{3EDA81A8-7ACE-4E1A-B8DF-C62EED19DCDB}" presName="cycle" presStyleCnt="0">
        <dgm:presLayoutVars>
          <dgm:chMax val="1"/>
          <dgm:dir/>
          <dgm:animLvl val="ctr"/>
          <dgm:resizeHandles val="exact"/>
        </dgm:presLayoutVars>
      </dgm:prSet>
      <dgm:spPr/>
      <dgm:t>
        <a:bodyPr/>
        <a:lstStyle/>
        <a:p>
          <a:endParaRPr lang="en-US"/>
        </a:p>
      </dgm:t>
    </dgm:pt>
    <dgm:pt modelId="{4789515B-4092-49C2-A33A-3D3EF5879176}" type="pres">
      <dgm:prSet presAssocID="{79098644-F3AD-4D39-BCD7-57BF93E29BB2}" presName="centerShape" presStyleLbl="node0" presStyleIdx="0" presStyleCnt="1"/>
      <dgm:spPr/>
      <dgm:t>
        <a:bodyPr/>
        <a:lstStyle/>
        <a:p>
          <a:endParaRPr lang="en-US"/>
        </a:p>
      </dgm:t>
    </dgm:pt>
    <dgm:pt modelId="{0FD4DDE1-954A-4E5D-948D-75827F515B61}" type="pres">
      <dgm:prSet presAssocID="{A3CA0082-892E-4166-8508-2B020DA812A9}" presName="parTrans" presStyleLbl="bgSibTrans2D1" presStyleIdx="0" presStyleCnt="3"/>
      <dgm:spPr/>
      <dgm:t>
        <a:bodyPr/>
        <a:lstStyle/>
        <a:p>
          <a:endParaRPr lang="en-US"/>
        </a:p>
      </dgm:t>
    </dgm:pt>
    <dgm:pt modelId="{55CAC765-21C7-4045-A372-B93107026178}" type="pres">
      <dgm:prSet presAssocID="{6285D63D-7C35-4F65-9E77-5D74E9ED18A5}" presName="node" presStyleLbl="node1" presStyleIdx="0" presStyleCnt="3">
        <dgm:presLayoutVars>
          <dgm:bulletEnabled val="1"/>
        </dgm:presLayoutVars>
      </dgm:prSet>
      <dgm:spPr/>
      <dgm:t>
        <a:bodyPr/>
        <a:lstStyle/>
        <a:p>
          <a:endParaRPr lang="en-US"/>
        </a:p>
      </dgm:t>
    </dgm:pt>
    <dgm:pt modelId="{0888D101-B884-48E5-83C8-4659570E05CD}" type="pres">
      <dgm:prSet presAssocID="{54AFA845-E312-42D2-9FCC-A582A4818EB7}" presName="parTrans" presStyleLbl="bgSibTrans2D1" presStyleIdx="1" presStyleCnt="3"/>
      <dgm:spPr/>
      <dgm:t>
        <a:bodyPr/>
        <a:lstStyle/>
        <a:p>
          <a:endParaRPr lang="en-US"/>
        </a:p>
      </dgm:t>
    </dgm:pt>
    <dgm:pt modelId="{60E68B9F-8CDF-4417-8E8B-7A6D5203704C}" type="pres">
      <dgm:prSet presAssocID="{AD5A55A0-A822-4A6E-A7CD-51774D700914}" presName="node" presStyleLbl="node1" presStyleIdx="1" presStyleCnt="3">
        <dgm:presLayoutVars>
          <dgm:bulletEnabled val="1"/>
        </dgm:presLayoutVars>
      </dgm:prSet>
      <dgm:spPr/>
      <dgm:t>
        <a:bodyPr/>
        <a:lstStyle/>
        <a:p>
          <a:endParaRPr lang="en-US"/>
        </a:p>
      </dgm:t>
    </dgm:pt>
    <dgm:pt modelId="{C0ED035F-F79C-47BC-874A-C1BBBD72A361}" type="pres">
      <dgm:prSet presAssocID="{471C3321-8E74-4A1D-9DB2-B4746C294341}" presName="parTrans" presStyleLbl="bgSibTrans2D1" presStyleIdx="2" presStyleCnt="3"/>
      <dgm:spPr/>
      <dgm:t>
        <a:bodyPr/>
        <a:lstStyle/>
        <a:p>
          <a:endParaRPr lang="en-US"/>
        </a:p>
      </dgm:t>
    </dgm:pt>
    <dgm:pt modelId="{099E2D79-F18D-4C72-B70D-A221916B50E2}" type="pres">
      <dgm:prSet presAssocID="{3B9BDADE-30C1-4523-BF93-054766C83736}" presName="node" presStyleLbl="node1" presStyleIdx="2" presStyleCnt="3">
        <dgm:presLayoutVars>
          <dgm:bulletEnabled val="1"/>
        </dgm:presLayoutVars>
      </dgm:prSet>
      <dgm:spPr/>
      <dgm:t>
        <a:bodyPr/>
        <a:lstStyle/>
        <a:p>
          <a:endParaRPr lang="en-US"/>
        </a:p>
      </dgm:t>
    </dgm:pt>
  </dgm:ptLst>
  <dgm:cxnLst>
    <dgm:cxn modelId="{358665DB-505B-4505-8674-344AA815AFE1}" type="presOf" srcId="{F2E2F56F-1D4F-401F-9EA6-26E06EBC8CDE}" destId="{55CAC765-21C7-4045-A372-B93107026178}" srcOrd="0" destOrd="1" presId="urn:microsoft.com/office/officeart/2005/8/layout/radial4"/>
    <dgm:cxn modelId="{C0943E41-8C7D-4A36-8F0B-9281AC2B60B6}" srcId="{3B9BDADE-30C1-4523-BF93-054766C83736}" destId="{68047B60-D059-4877-A998-3EDC6D193B81}" srcOrd="2" destOrd="0" parTransId="{1D2FE25D-F114-4676-95D6-2EB66981E1B9}" sibTransId="{8EB63048-2534-45A7-AE5A-19E3F5F784EC}"/>
    <dgm:cxn modelId="{E2B16F7B-18F1-4ED9-BB6C-6E1A3FB23701}" type="presOf" srcId="{796DA616-00E2-4457-A88D-EEA8E104BC67}" destId="{099E2D79-F18D-4C72-B70D-A221916B50E2}" srcOrd="0" destOrd="2" presId="urn:microsoft.com/office/officeart/2005/8/layout/radial4"/>
    <dgm:cxn modelId="{FCF48C51-27C2-4EB5-9C42-6A13AF1E17AE}" type="presOf" srcId="{471C3321-8E74-4A1D-9DB2-B4746C294341}" destId="{C0ED035F-F79C-47BC-874A-C1BBBD72A361}" srcOrd="0" destOrd="0" presId="urn:microsoft.com/office/officeart/2005/8/layout/radial4"/>
    <dgm:cxn modelId="{223567F5-366C-4146-947A-17316C2B0AA7}" srcId="{AD5A55A0-A822-4A6E-A7CD-51774D700914}" destId="{BF46D2E4-8044-4239-A573-8072E311686C}" srcOrd="2" destOrd="0" parTransId="{5C9F1E44-9C95-470B-9D93-D3CBD72C564C}" sibTransId="{D95322F6-0C8A-4748-A4BF-569AFCAA5A98}"/>
    <dgm:cxn modelId="{B774F6B4-BFB7-4850-8D7A-9F2BCAD6755A}" type="presOf" srcId="{A3CA0082-892E-4166-8508-2B020DA812A9}" destId="{0FD4DDE1-954A-4E5D-948D-75827F515B61}" srcOrd="0" destOrd="0" presId="urn:microsoft.com/office/officeart/2005/8/layout/radial4"/>
    <dgm:cxn modelId="{247E8136-8C76-493A-9053-15DD9B2AE429}" type="presOf" srcId="{C4AD1AA0-B134-411B-8A5A-BF58D657C0FD}" destId="{60E68B9F-8CDF-4417-8E8B-7A6D5203704C}" srcOrd="0" destOrd="2" presId="urn:microsoft.com/office/officeart/2005/8/layout/radial4"/>
    <dgm:cxn modelId="{A5EE59BE-F33D-41FB-A3AF-EDD05D637B14}" srcId="{79098644-F3AD-4D39-BCD7-57BF93E29BB2}" destId="{3B9BDADE-30C1-4523-BF93-054766C83736}" srcOrd="2" destOrd="0" parTransId="{471C3321-8E74-4A1D-9DB2-B4746C294341}" sibTransId="{1AC3339D-7BAB-48FD-BE3C-EFC1BA997B1C}"/>
    <dgm:cxn modelId="{6AFD28AF-A4B4-4621-9E1C-45C6C03DC188}" srcId="{6285D63D-7C35-4F65-9E77-5D74E9ED18A5}" destId="{F2E2F56F-1D4F-401F-9EA6-26E06EBC8CDE}" srcOrd="0" destOrd="0" parTransId="{0E5AE132-2EDC-4B65-8E87-8AC9FC5D7853}" sibTransId="{2231D0EB-376D-4A01-AB04-B9F45234CD22}"/>
    <dgm:cxn modelId="{BEEFB649-2593-43A7-ACE8-76B9D72A7D27}" type="presOf" srcId="{3B9BDADE-30C1-4523-BF93-054766C83736}" destId="{099E2D79-F18D-4C72-B70D-A221916B50E2}" srcOrd="0" destOrd="0" presId="urn:microsoft.com/office/officeart/2005/8/layout/radial4"/>
    <dgm:cxn modelId="{D7734964-EAB8-4922-887A-0D718AB25FEC}" srcId="{3EDA81A8-7ACE-4E1A-B8DF-C62EED19DCDB}" destId="{79098644-F3AD-4D39-BCD7-57BF93E29BB2}" srcOrd="0" destOrd="0" parTransId="{9D856FE2-1F9F-4A00-9D5B-52B6A933E27E}" sibTransId="{45F28138-1256-4601-B256-62A4AEEB7A44}"/>
    <dgm:cxn modelId="{D393836E-8EEA-42AD-AF3F-3FE39F3E2AD5}" type="presOf" srcId="{B55B205F-8828-4B13-B5D9-E22E10477D3F}" destId="{55CAC765-21C7-4045-A372-B93107026178}" srcOrd="0" destOrd="3" presId="urn:microsoft.com/office/officeart/2005/8/layout/radial4"/>
    <dgm:cxn modelId="{4F227C04-ECD2-4F98-8E0D-ADA8B30D834B}" type="presOf" srcId="{AD5A55A0-A822-4A6E-A7CD-51774D700914}" destId="{60E68B9F-8CDF-4417-8E8B-7A6D5203704C}" srcOrd="0" destOrd="0" presId="urn:microsoft.com/office/officeart/2005/8/layout/radial4"/>
    <dgm:cxn modelId="{E3B968A8-B4B3-4CEE-8B45-9017C4AF0B32}" type="presOf" srcId="{09321595-9C8F-46F5-B6E3-3DBF61A8345E}" destId="{60E68B9F-8CDF-4417-8E8B-7A6D5203704C}" srcOrd="0" destOrd="1" presId="urn:microsoft.com/office/officeart/2005/8/layout/radial4"/>
    <dgm:cxn modelId="{EDA02119-E350-45B2-A0ED-9D8B36288D67}" type="presOf" srcId="{3EDA81A8-7ACE-4E1A-B8DF-C62EED19DCDB}" destId="{FDE3A1BE-F200-4D8A-9551-06B550AF0F76}" srcOrd="0" destOrd="0" presId="urn:microsoft.com/office/officeart/2005/8/layout/radial4"/>
    <dgm:cxn modelId="{7DBF89E1-AD02-4129-BD2E-20CA5E4F3267}" srcId="{79098644-F3AD-4D39-BCD7-57BF93E29BB2}" destId="{AD5A55A0-A822-4A6E-A7CD-51774D700914}" srcOrd="1" destOrd="0" parTransId="{54AFA845-E312-42D2-9FCC-A582A4818EB7}" sibTransId="{0BB904B4-FCFB-4BA5-B3DD-10A7E93AF0C8}"/>
    <dgm:cxn modelId="{9E6CD98C-C25E-4CCA-B6EE-13B95D9DBABA}" type="presOf" srcId="{55EC2877-E187-47D8-AA0C-62CEBA1F6246}" destId="{55CAC765-21C7-4045-A372-B93107026178}" srcOrd="0" destOrd="4" presId="urn:microsoft.com/office/officeart/2005/8/layout/radial4"/>
    <dgm:cxn modelId="{44FAA614-260D-4F41-AD66-BA1E12782151}" type="presOf" srcId="{68047B60-D059-4877-A998-3EDC6D193B81}" destId="{099E2D79-F18D-4C72-B70D-A221916B50E2}" srcOrd="0" destOrd="3" presId="urn:microsoft.com/office/officeart/2005/8/layout/radial4"/>
    <dgm:cxn modelId="{0695F006-A727-4292-9658-967CCD8FB0F4}" type="presOf" srcId="{6285D63D-7C35-4F65-9E77-5D74E9ED18A5}" destId="{55CAC765-21C7-4045-A372-B93107026178}" srcOrd="0" destOrd="0" presId="urn:microsoft.com/office/officeart/2005/8/layout/radial4"/>
    <dgm:cxn modelId="{8D5A6A43-7279-4F0C-A196-C19D682F980B}" type="presOf" srcId="{54AFA845-E312-42D2-9FCC-A582A4818EB7}" destId="{0888D101-B884-48E5-83C8-4659570E05CD}" srcOrd="0" destOrd="0" presId="urn:microsoft.com/office/officeart/2005/8/layout/radial4"/>
    <dgm:cxn modelId="{EA69DFD7-439A-411C-8CE7-2E16F8123B9D}" srcId="{79098644-F3AD-4D39-BCD7-57BF93E29BB2}" destId="{6285D63D-7C35-4F65-9E77-5D74E9ED18A5}" srcOrd="0" destOrd="0" parTransId="{A3CA0082-892E-4166-8508-2B020DA812A9}" sibTransId="{F4ABE2CD-D7EB-4F8F-B313-FDF91E8A8047}"/>
    <dgm:cxn modelId="{88306EF1-80A0-44C0-9C26-F901ED3E48A8}" srcId="{6285D63D-7C35-4F65-9E77-5D74E9ED18A5}" destId="{7E0C6B4F-12FF-44E2-BCB6-EB8CAD3CAA44}" srcOrd="1" destOrd="0" parTransId="{2CB80D12-0652-4111-820F-C973EC132B84}" sibTransId="{5245A7B0-C5AD-4FBB-AA3E-88716D5743C6}"/>
    <dgm:cxn modelId="{F9AAE28A-1544-40B5-A5EC-0E03D196EF2A}" type="presOf" srcId="{4B28354B-5598-47CE-AEA7-650FC34C84C3}" destId="{099E2D79-F18D-4C72-B70D-A221916B50E2}" srcOrd="0" destOrd="1" presId="urn:microsoft.com/office/officeart/2005/8/layout/radial4"/>
    <dgm:cxn modelId="{B41058C0-1AD1-4536-8E23-6047FFE1ECA1}" srcId="{6285D63D-7C35-4F65-9E77-5D74E9ED18A5}" destId="{B55B205F-8828-4B13-B5D9-E22E10477D3F}" srcOrd="2" destOrd="0" parTransId="{C66C96C6-4C19-48D3-BAD8-58415B2118BC}" sibTransId="{A9EEB3C9-CEF1-4C7B-BE96-7A4F25AF3514}"/>
    <dgm:cxn modelId="{D0128523-C2A0-4BEA-B6C8-9163DB963968}" type="presOf" srcId="{7E0C6B4F-12FF-44E2-BCB6-EB8CAD3CAA44}" destId="{55CAC765-21C7-4045-A372-B93107026178}" srcOrd="0" destOrd="2" presId="urn:microsoft.com/office/officeart/2005/8/layout/radial4"/>
    <dgm:cxn modelId="{5F555A83-008D-43ED-93C8-2E6FB5863781}" srcId="{AD5A55A0-A822-4A6E-A7CD-51774D700914}" destId="{C4AD1AA0-B134-411B-8A5A-BF58D657C0FD}" srcOrd="1" destOrd="0" parTransId="{1966C8B4-9C2B-42B7-8150-F0D2E16116EB}" sibTransId="{58D88E70-2076-4E56-8527-D31EBB9AFCE6}"/>
    <dgm:cxn modelId="{48F1C68B-4F10-4A60-99D7-138838AE1D71}" srcId="{6285D63D-7C35-4F65-9E77-5D74E9ED18A5}" destId="{55EC2877-E187-47D8-AA0C-62CEBA1F6246}" srcOrd="3" destOrd="0" parTransId="{901EDE53-A7CC-4D57-9B3F-165106A13CF3}" sibTransId="{5F65D09A-975C-4C94-B22B-FBD668890D83}"/>
    <dgm:cxn modelId="{A5C97FA7-1B14-4378-812B-9D3ACF3F21ED}" srcId="{3B9BDADE-30C1-4523-BF93-054766C83736}" destId="{796DA616-00E2-4457-A88D-EEA8E104BC67}" srcOrd="1" destOrd="0" parTransId="{24681810-D683-4827-A313-F98493F10084}" sibTransId="{20855D24-BEE0-4080-A997-A20DBA92301C}"/>
    <dgm:cxn modelId="{9F99621D-3FF2-4835-9DA9-180B5C777237}" srcId="{3B9BDADE-30C1-4523-BF93-054766C83736}" destId="{4B28354B-5598-47CE-AEA7-650FC34C84C3}" srcOrd="0" destOrd="0" parTransId="{27FC867A-E86E-49A8-9207-62CEC772EBDD}" sibTransId="{706C6437-B5D4-413D-8CD3-D07DD73B1C1A}"/>
    <dgm:cxn modelId="{FEB474C6-9B2D-48ED-81A6-61048AC0E39C}" srcId="{AD5A55A0-A822-4A6E-A7CD-51774D700914}" destId="{09321595-9C8F-46F5-B6E3-3DBF61A8345E}" srcOrd="0" destOrd="0" parTransId="{DA5863FD-B244-4541-8F13-33FDC3A4B42C}" sibTransId="{EB894E3C-587D-4BBC-806C-4FFA08DCD012}"/>
    <dgm:cxn modelId="{AAC7804A-BFBC-4022-9566-B148420EE24B}" type="presOf" srcId="{BF46D2E4-8044-4239-A573-8072E311686C}" destId="{60E68B9F-8CDF-4417-8E8B-7A6D5203704C}" srcOrd="0" destOrd="3" presId="urn:microsoft.com/office/officeart/2005/8/layout/radial4"/>
    <dgm:cxn modelId="{F040E6D8-886E-4526-A0B7-C6807154ADBA}" type="presOf" srcId="{79098644-F3AD-4D39-BCD7-57BF93E29BB2}" destId="{4789515B-4092-49C2-A33A-3D3EF5879176}" srcOrd="0" destOrd="0" presId="urn:microsoft.com/office/officeart/2005/8/layout/radial4"/>
    <dgm:cxn modelId="{2F78CDB4-D4AB-4B2F-9BBC-8022EEA285CC}" type="presParOf" srcId="{FDE3A1BE-F200-4D8A-9551-06B550AF0F76}" destId="{4789515B-4092-49C2-A33A-3D3EF5879176}" srcOrd="0" destOrd="0" presId="urn:microsoft.com/office/officeart/2005/8/layout/radial4"/>
    <dgm:cxn modelId="{6054A482-F552-4061-A8D4-9B792145D8E0}" type="presParOf" srcId="{FDE3A1BE-F200-4D8A-9551-06B550AF0F76}" destId="{0FD4DDE1-954A-4E5D-948D-75827F515B61}" srcOrd="1" destOrd="0" presId="urn:microsoft.com/office/officeart/2005/8/layout/radial4"/>
    <dgm:cxn modelId="{69314E29-11A5-48CF-B503-7E2A6EBC7C37}" type="presParOf" srcId="{FDE3A1BE-F200-4D8A-9551-06B550AF0F76}" destId="{55CAC765-21C7-4045-A372-B93107026178}" srcOrd="2" destOrd="0" presId="urn:microsoft.com/office/officeart/2005/8/layout/radial4"/>
    <dgm:cxn modelId="{8DD1C00F-B9A5-4E77-9E69-0C84523F9A8E}" type="presParOf" srcId="{FDE3A1BE-F200-4D8A-9551-06B550AF0F76}" destId="{0888D101-B884-48E5-83C8-4659570E05CD}" srcOrd="3" destOrd="0" presId="urn:microsoft.com/office/officeart/2005/8/layout/radial4"/>
    <dgm:cxn modelId="{29AF6FAC-7896-4354-8B5B-7672D2FDD183}" type="presParOf" srcId="{FDE3A1BE-F200-4D8A-9551-06B550AF0F76}" destId="{60E68B9F-8CDF-4417-8E8B-7A6D5203704C}" srcOrd="4" destOrd="0" presId="urn:microsoft.com/office/officeart/2005/8/layout/radial4"/>
    <dgm:cxn modelId="{E863C5C1-9AE5-4AEF-A547-9FBCCDFD879C}" type="presParOf" srcId="{FDE3A1BE-F200-4D8A-9551-06B550AF0F76}" destId="{C0ED035F-F79C-47BC-874A-C1BBBD72A361}" srcOrd="5" destOrd="0" presId="urn:microsoft.com/office/officeart/2005/8/layout/radial4"/>
    <dgm:cxn modelId="{A746620D-8A59-4573-918E-D0F14CC10C42}" type="presParOf" srcId="{FDE3A1BE-F200-4D8A-9551-06B550AF0F76}" destId="{099E2D79-F18D-4C72-B70D-A221916B50E2}"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F38FF-5031-4B9A-BC86-62E08E2DA951}">
      <dsp:nvSpPr>
        <dsp:cNvPr id="0" name=""/>
        <dsp:cNvSpPr/>
      </dsp:nvSpPr>
      <dsp:spPr>
        <a:xfrm>
          <a:off x="0" y="118092"/>
          <a:ext cx="12001500" cy="914428"/>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1. An identifier name is any combination of 1 to 31 alphabets, digits or underscores (Version Dependent Length )</a:t>
          </a:r>
          <a:endParaRPr lang="en-US" sz="2000" kern="1200" dirty="0"/>
        </a:p>
      </dsp:txBody>
      <dsp:txXfrm>
        <a:off x="44639" y="162731"/>
        <a:ext cx="11912222" cy="825150"/>
      </dsp:txXfrm>
    </dsp:sp>
    <dsp:sp modelId="{881DC6CB-E513-4B3C-9A33-40FEF4486B5F}">
      <dsp:nvSpPr>
        <dsp:cNvPr id="0" name=""/>
        <dsp:cNvSpPr/>
      </dsp:nvSpPr>
      <dsp:spPr>
        <a:xfrm>
          <a:off x="0" y="1090120"/>
          <a:ext cx="12001500" cy="914428"/>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2. The first character in the identifier name must be an alphabet or underscore. </a:t>
          </a:r>
          <a:endParaRPr lang="en-US" sz="2000" kern="1200" dirty="0"/>
        </a:p>
      </dsp:txBody>
      <dsp:txXfrm>
        <a:off x="44639" y="1134759"/>
        <a:ext cx="11912222" cy="825150"/>
      </dsp:txXfrm>
    </dsp:sp>
    <dsp:sp modelId="{1EDF7C5D-18A8-4EF3-8736-481EF4A4DD3C}">
      <dsp:nvSpPr>
        <dsp:cNvPr id="0" name=""/>
        <dsp:cNvSpPr/>
      </dsp:nvSpPr>
      <dsp:spPr>
        <a:xfrm>
          <a:off x="0" y="2062148"/>
          <a:ext cx="12001500" cy="914428"/>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3. No blanks or special symbol other than an underscore can be used in an identifier name. </a:t>
          </a:r>
          <a:endParaRPr lang="en-US" sz="2000" kern="1200" dirty="0"/>
        </a:p>
      </dsp:txBody>
      <dsp:txXfrm>
        <a:off x="44639" y="2106787"/>
        <a:ext cx="11912222" cy="825150"/>
      </dsp:txXfrm>
    </dsp:sp>
    <dsp:sp modelId="{10AD0BBB-9295-4632-809E-8CE46EA47B75}">
      <dsp:nvSpPr>
        <dsp:cNvPr id="0" name=""/>
        <dsp:cNvSpPr/>
      </dsp:nvSpPr>
      <dsp:spPr>
        <a:xfrm>
          <a:off x="0" y="3034177"/>
          <a:ext cx="12001500" cy="914428"/>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4. Keywords are not allowed to be used as identifiers.</a:t>
          </a:r>
          <a:endParaRPr lang="en-US" sz="2000" kern="1200" dirty="0"/>
        </a:p>
      </dsp:txBody>
      <dsp:txXfrm>
        <a:off x="44639" y="3078816"/>
        <a:ext cx="11912222" cy="825150"/>
      </dsp:txXfrm>
    </dsp:sp>
    <dsp:sp modelId="{AEBFF002-BECA-45D2-B343-D20D5FADA68A}">
      <dsp:nvSpPr>
        <dsp:cNvPr id="0" name=""/>
        <dsp:cNvSpPr/>
      </dsp:nvSpPr>
      <dsp:spPr>
        <a:xfrm>
          <a:off x="0" y="4006205"/>
          <a:ext cx="12001500" cy="914428"/>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4. Conventions</a:t>
          </a:r>
          <a:r>
            <a:rPr lang="en-US" sz="2000" kern="1200" dirty="0" smtClean="0">
              <a:solidFill>
                <a:srgbClr val="FF0000"/>
              </a:solidFill>
            </a:rPr>
            <a:t> _ </a:t>
          </a:r>
          <a:r>
            <a:rPr lang="en-US" sz="2000" kern="1200" dirty="0" smtClean="0"/>
            <a:t>means System defined external Identifiers</a:t>
          </a:r>
        </a:p>
        <a:p>
          <a:pPr lvl="0" algn="l" defTabSz="889000" rtl="0">
            <a:lnSpc>
              <a:spcPct val="90000"/>
            </a:lnSpc>
            <a:spcBef>
              <a:spcPct val="0"/>
            </a:spcBef>
            <a:spcAft>
              <a:spcPct val="35000"/>
            </a:spcAft>
          </a:pPr>
          <a:r>
            <a:rPr lang="en-US" sz="2000" kern="1200" dirty="0" smtClean="0">
              <a:solidFill>
                <a:srgbClr val="FF0000"/>
              </a:solidFill>
            </a:rPr>
            <a:t>_ _</a:t>
          </a:r>
          <a:r>
            <a:rPr lang="en-US" sz="2000" kern="1200" dirty="0" smtClean="0"/>
            <a:t>  means  </a:t>
          </a:r>
          <a:r>
            <a:rPr lang="en-US" sz="2000" kern="1200" dirty="0" err="1" smtClean="0"/>
            <a:t>Builtin</a:t>
          </a:r>
          <a:r>
            <a:rPr lang="en-US" sz="2000" kern="1200" dirty="0" smtClean="0"/>
            <a:t> Identifiers </a:t>
          </a:r>
          <a:endParaRPr lang="en-US" sz="2000" kern="1200" dirty="0"/>
        </a:p>
      </dsp:txBody>
      <dsp:txXfrm>
        <a:off x="44639" y="4050844"/>
        <a:ext cx="11912222" cy="825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9515B-4092-49C2-A33A-3D3EF5879176}">
      <dsp:nvSpPr>
        <dsp:cNvPr id="0" name=""/>
        <dsp:cNvSpPr/>
      </dsp:nvSpPr>
      <dsp:spPr>
        <a:xfrm>
          <a:off x="3615690" y="3333680"/>
          <a:ext cx="2674620" cy="267462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lvl="0" algn="ctr" defTabSz="1955800" rtl="0">
            <a:lnSpc>
              <a:spcPct val="90000"/>
            </a:lnSpc>
            <a:spcBef>
              <a:spcPct val="0"/>
            </a:spcBef>
            <a:spcAft>
              <a:spcPct val="35000"/>
            </a:spcAft>
          </a:pPr>
          <a:r>
            <a:rPr lang="en-US" sz="4400" b="1" kern="1200" dirty="0" smtClean="0"/>
            <a:t>Data Type</a:t>
          </a:r>
          <a:endParaRPr lang="en-US" sz="4400" kern="1200" dirty="0"/>
        </a:p>
      </dsp:txBody>
      <dsp:txXfrm>
        <a:off x="4007379" y="3725369"/>
        <a:ext cx="1891242" cy="1891242"/>
      </dsp:txXfrm>
    </dsp:sp>
    <dsp:sp modelId="{0FD4DDE1-954A-4E5D-948D-75827F515B61}">
      <dsp:nvSpPr>
        <dsp:cNvPr id="0" name=""/>
        <dsp:cNvSpPr/>
      </dsp:nvSpPr>
      <dsp:spPr>
        <a:xfrm rot="12900000">
          <a:off x="1763067" y="2822271"/>
          <a:ext cx="2188006" cy="762266"/>
        </a:xfrm>
        <a:prstGeom prst="lef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5CAC765-21C7-4045-A372-B93107026178}">
      <dsp:nvSpPr>
        <dsp:cNvPr id="0" name=""/>
        <dsp:cNvSpPr/>
      </dsp:nvSpPr>
      <dsp:spPr>
        <a:xfrm>
          <a:off x="690470" y="1559554"/>
          <a:ext cx="2540889" cy="203271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lvl="0" algn="l" defTabSz="1155700" rtl="0">
            <a:lnSpc>
              <a:spcPct val="90000"/>
            </a:lnSpc>
            <a:spcBef>
              <a:spcPct val="0"/>
            </a:spcBef>
            <a:spcAft>
              <a:spcPct val="35000"/>
            </a:spcAft>
          </a:pPr>
          <a:r>
            <a:rPr lang="en-US" sz="2600" b="1" kern="1200" dirty="0" smtClean="0"/>
            <a:t>Basic Data Type</a:t>
          </a:r>
          <a:endParaRPr lang="en-US" sz="2600" kern="1200" dirty="0"/>
        </a:p>
        <a:p>
          <a:pPr marL="228600" lvl="1" indent="-228600" algn="l" defTabSz="889000" rtl="0">
            <a:lnSpc>
              <a:spcPct val="90000"/>
            </a:lnSpc>
            <a:spcBef>
              <a:spcPct val="0"/>
            </a:spcBef>
            <a:spcAft>
              <a:spcPct val="15000"/>
            </a:spcAft>
            <a:buChar char="••"/>
          </a:pPr>
          <a:r>
            <a:rPr lang="en-US" sz="2000" kern="1200" dirty="0" smtClean="0"/>
            <a:t>Integer</a:t>
          </a:r>
          <a:endParaRPr lang="en-US" sz="2000" kern="1200" dirty="0"/>
        </a:p>
        <a:p>
          <a:pPr marL="228600" lvl="1" indent="-228600" algn="l" defTabSz="889000" rtl="0">
            <a:lnSpc>
              <a:spcPct val="90000"/>
            </a:lnSpc>
            <a:spcBef>
              <a:spcPct val="0"/>
            </a:spcBef>
            <a:spcAft>
              <a:spcPct val="15000"/>
            </a:spcAft>
            <a:buChar char="••"/>
          </a:pPr>
          <a:r>
            <a:rPr lang="en-US" sz="2000" kern="1200" dirty="0" smtClean="0"/>
            <a:t>Character</a:t>
          </a:r>
          <a:endParaRPr lang="en-US" sz="2000" kern="1200" dirty="0"/>
        </a:p>
        <a:p>
          <a:pPr marL="228600" lvl="1" indent="-228600" algn="l" defTabSz="889000" rtl="0">
            <a:lnSpc>
              <a:spcPct val="90000"/>
            </a:lnSpc>
            <a:spcBef>
              <a:spcPct val="0"/>
            </a:spcBef>
            <a:spcAft>
              <a:spcPct val="15000"/>
            </a:spcAft>
            <a:buChar char="••"/>
          </a:pPr>
          <a:r>
            <a:rPr lang="en-US" sz="2000" kern="1200" dirty="0" smtClean="0"/>
            <a:t>Float</a:t>
          </a:r>
          <a:endParaRPr lang="en-US" sz="2000" kern="1200" dirty="0"/>
        </a:p>
        <a:p>
          <a:pPr marL="228600" lvl="1" indent="-228600" algn="l" defTabSz="889000" rtl="0">
            <a:lnSpc>
              <a:spcPct val="90000"/>
            </a:lnSpc>
            <a:spcBef>
              <a:spcPct val="0"/>
            </a:spcBef>
            <a:spcAft>
              <a:spcPct val="15000"/>
            </a:spcAft>
            <a:buChar char="••"/>
          </a:pPr>
          <a:r>
            <a:rPr lang="en-US" sz="2000" kern="1200" dirty="0" smtClean="0"/>
            <a:t>Double</a:t>
          </a:r>
          <a:endParaRPr lang="en-US" sz="2000" kern="1200" dirty="0"/>
        </a:p>
      </dsp:txBody>
      <dsp:txXfrm>
        <a:off x="750006" y="1619090"/>
        <a:ext cx="2421817" cy="1913639"/>
      </dsp:txXfrm>
    </dsp:sp>
    <dsp:sp modelId="{0888D101-B884-48E5-83C8-4659570E05CD}">
      <dsp:nvSpPr>
        <dsp:cNvPr id="0" name=""/>
        <dsp:cNvSpPr/>
      </dsp:nvSpPr>
      <dsp:spPr>
        <a:xfrm rot="16200000">
          <a:off x="3858996" y="1731199"/>
          <a:ext cx="2188006" cy="762266"/>
        </a:xfrm>
        <a:prstGeom prst="lef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60E68B9F-8CDF-4417-8E8B-7A6D5203704C}">
      <dsp:nvSpPr>
        <dsp:cNvPr id="0" name=""/>
        <dsp:cNvSpPr/>
      </dsp:nvSpPr>
      <dsp:spPr>
        <a:xfrm>
          <a:off x="3682555" y="1974"/>
          <a:ext cx="2540889" cy="203271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lvl="0" algn="l" defTabSz="1155700" rtl="0">
            <a:lnSpc>
              <a:spcPct val="90000"/>
            </a:lnSpc>
            <a:spcBef>
              <a:spcPct val="0"/>
            </a:spcBef>
            <a:spcAft>
              <a:spcPct val="35000"/>
            </a:spcAft>
          </a:pPr>
          <a:r>
            <a:rPr lang="en-US" sz="2600" b="1" kern="1200" dirty="0" smtClean="0"/>
            <a:t>Derived Data Type</a:t>
          </a:r>
          <a:endParaRPr lang="en-US" sz="2600" kern="1200" dirty="0"/>
        </a:p>
        <a:p>
          <a:pPr marL="228600" lvl="1" indent="-228600" algn="l" defTabSz="889000" rtl="0">
            <a:lnSpc>
              <a:spcPct val="90000"/>
            </a:lnSpc>
            <a:spcBef>
              <a:spcPct val="0"/>
            </a:spcBef>
            <a:spcAft>
              <a:spcPct val="15000"/>
            </a:spcAft>
            <a:buChar char="••"/>
          </a:pPr>
          <a:r>
            <a:rPr lang="en-US" sz="2000" kern="1200" dirty="0" smtClean="0"/>
            <a:t>Pointers</a:t>
          </a:r>
          <a:endParaRPr lang="en-US" sz="2000" kern="1200" dirty="0"/>
        </a:p>
        <a:p>
          <a:pPr marL="228600" lvl="1" indent="-228600" algn="l" defTabSz="889000" rtl="0">
            <a:lnSpc>
              <a:spcPct val="90000"/>
            </a:lnSpc>
            <a:spcBef>
              <a:spcPct val="0"/>
            </a:spcBef>
            <a:spcAft>
              <a:spcPct val="15000"/>
            </a:spcAft>
            <a:buChar char="••"/>
          </a:pPr>
          <a:r>
            <a:rPr lang="en-US" sz="2000" kern="1200" dirty="0" smtClean="0"/>
            <a:t>Functions</a:t>
          </a:r>
          <a:endParaRPr lang="en-US" sz="2000" kern="1200" dirty="0"/>
        </a:p>
        <a:p>
          <a:pPr marL="228600" lvl="1" indent="-228600" algn="l" defTabSz="889000" rtl="0">
            <a:lnSpc>
              <a:spcPct val="90000"/>
            </a:lnSpc>
            <a:spcBef>
              <a:spcPct val="0"/>
            </a:spcBef>
            <a:spcAft>
              <a:spcPct val="15000"/>
            </a:spcAft>
            <a:buChar char="••"/>
          </a:pPr>
          <a:r>
            <a:rPr lang="en-US" sz="2000" kern="1200" dirty="0" smtClean="0"/>
            <a:t>Array</a:t>
          </a:r>
          <a:endParaRPr lang="en-US" sz="2000" kern="1200" dirty="0"/>
        </a:p>
      </dsp:txBody>
      <dsp:txXfrm>
        <a:off x="3742091" y="61510"/>
        <a:ext cx="2421817" cy="1913639"/>
      </dsp:txXfrm>
    </dsp:sp>
    <dsp:sp modelId="{C0ED035F-F79C-47BC-874A-C1BBBD72A361}">
      <dsp:nvSpPr>
        <dsp:cNvPr id="0" name=""/>
        <dsp:cNvSpPr/>
      </dsp:nvSpPr>
      <dsp:spPr>
        <a:xfrm rot="19500000">
          <a:off x="5954926" y="2822271"/>
          <a:ext cx="2188006" cy="762266"/>
        </a:xfrm>
        <a:prstGeom prst="lef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99E2D79-F18D-4C72-B70D-A221916B50E2}">
      <dsp:nvSpPr>
        <dsp:cNvPr id="0" name=""/>
        <dsp:cNvSpPr/>
      </dsp:nvSpPr>
      <dsp:spPr>
        <a:xfrm>
          <a:off x="6674640" y="1559554"/>
          <a:ext cx="2540889" cy="203271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lvl="0" algn="l" defTabSz="1155700" rtl="0">
            <a:lnSpc>
              <a:spcPct val="90000"/>
            </a:lnSpc>
            <a:spcBef>
              <a:spcPct val="0"/>
            </a:spcBef>
            <a:spcAft>
              <a:spcPct val="35000"/>
            </a:spcAft>
          </a:pPr>
          <a:r>
            <a:rPr lang="en-US" sz="2600" b="1" kern="1200" dirty="0" smtClean="0"/>
            <a:t>User Defined Data Type</a:t>
          </a:r>
          <a:endParaRPr lang="en-US" sz="2600" kern="1200" dirty="0"/>
        </a:p>
        <a:p>
          <a:pPr marL="228600" lvl="1" indent="-228600" algn="l" defTabSz="889000" rtl="0">
            <a:lnSpc>
              <a:spcPct val="90000"/>
            </a:lnSpc>
            <a:spcBef>
              <a:spcPct val="0"/>
            </a:spcBef>
            <a:spcAft>
              <a:spcPct val="15000"/>
            </a:spcAft>
            <a:buChar char="••"/>
          </a:pPr>
          <a:r>
            <a:rPr lang="en-US" sz="2000" kern="1200" dirty="0" smtClean="0"/>
            <a:t>Structure</a:t>
          </a:r>
          <a:endParaRPr lang="en-US" sz="2000" kern="1200" dirty="0"/>
        </a:p>
        <a:p>
          <a:pPr marL="228600" lvl="1" indent="-228600" algn="l" defTabSz="889000" rtl="0">
            <a:lnSpc>
              <a:spcPct val="90000"/>
            </a:lnSpc>
            <a:spcBef>
              <a:spcPct val="0"/>
            </a:spcBef>
            <a:spcAft>
              <a:spcPct val="15000"/>
            </a:spcAft>
            <a:buChar char="••"/>
          </a:pPr>
          <a:r>
            <a:rPr lang="en-US" sz="2000" kern="1200" dirty="0" smtClean="0"/>
            <a:t>Union</a:t>
          </a:r>
          <a:endParaRPr lang="en-US" sz="2000" kern="1200" dirty="0"/>
        </a:p>
        <a:p>
          <a:pPr marL="228600" lvl="1" indent="-228600" algn="l" defTabSz="889000" rtl="0">
            <a:lnSpc>
              <a:spcPct val="90000"/>
            </a:lnSpc>
            <a:spcBef>
              <a:spcPct val="0"/>
            </a:spcBef>
            <a:spcAft>
              <a:spcPct val="15000"/>
            </a:spcAft>
            <a:buChar char="••"/>
          </a:pPr>
          <a:r>
            <a:rPr lang="en-US" sz="2000" kern="1200" dirty="0" smtClean="0"/>
            <a:t>Enumeration	</a:t>
          </a:r>
          <a:endParaRPr lang="en-US" sz="2000" kern="1200" dirty="0"/>
        </a:p>
      </dsp:txBody>
      <dsp:txXfrm>
        <a:off x="6734176" y="1619090"/>
        <a:ext cx="2421817" cy="19136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4FE23-53B0-4F9F-8B08-3F005FBE6C92}" type="datetimeFigureOut">
              <a:rPr lang="en-US" smtClean="0"/>
              <a:pPr/>
              <a:t>9/6/2023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08025-0F70-468E-BAE1-233E833CFB96}" type="slidenum">
              <a:rPr lang="en-US" smtClean="0"/>
              <a:pPr/>
              <a:t>‹#›</a:t>
            </a:fld>
            <a:endParaRPr lang="en-US"/>
          </a:p>
        </p:txBody>
      </p:sp>
    </p:spTree>
    <p:extLst>
      <p:ext uri="{BB962C8B-B14F-4D97-AF65-F5344CB8AC3E}">
        <p14:creationId xmlns:p14="http://schemas.microsoft.com/office/powerpoint/2010/main" val="2141371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Variable is data name used for storing a data value</a:t>
            </a:r>
          </a:p>
        </p:txBody>
      </p:sp>
    </p:spTree>
    <p:extLst>
      <p:ext uri="{BB962C8B-B14F-4D97-AF65-F5344CB8AC3E}">
        <p14:creationId xmlns:p14="http://schemas.microsoft.com/office/powerpoint/2010/main" val="2801553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199537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12936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A=b+c….three operands and 2 operators</a:t>
            </a:r>
          </a:p>
        </p:txBody>
      </p:sp>
    </p:spTree>
    <p:extLst>
      <p:ext uri="{BB962C8B-B14F-4D97-AF65-F5344CB8AC3E}">
        <p14:creationId xmlns:p14="http://schemas.microsoft.com/office/powerpoint/2010/main" val="572305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F975E3-8C71-4ABC-914E-2EC576578B21}"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B6B50-612E-4C23-BA42-369C2332147B}" type="slidenum">
              <a:rPr lang="en-US" smtClean="0"/>
              <a:pPr/>
              <a:t>‹#›</a:t>
            </a:fld>
            <a:endParaRPr lang="en-US"/>
          </a:p>
        </p:txBody>
      </p:sp>
    </p:spTree>
    <p:extLst>
      <p:ext uri="{BB962C8B-B14F-4D97-AF65-F5344CB8AC3E}">
        <p14:creationId xmlns:p14="http://schemas.microsoft.com/office/powerpoint/2010/main" val="2686296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F975E3-8C71-4ABC-914E-2EC576578B21}"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B6B50-612E-4C23-BA42-369C2332147B}" type="slidenum">
              <a:rPr lang="en-US" smtClean="0"/>
              <a:pPr/>
              <a:t>‹#›</a:t>
            </a:fld>
            <a:endParaRPr lang="en-US"/>
          </a:p>
        </p:txBody>
      </p:sp>
    </p:spTree>
    <p:extLst>
      <p:ext uri="{BB962C8B-B14F-4D97-AF65-F5344CB8AC3E}">
        <p14:creationId xmlns:p14="http://schemas.microsoft.com/office/powerpoint/2010/main" val="3925286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F975E3-8C71-4ABC-914E-2EC576578B21}"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B6B50-612E-4C23-BA42-369C2332147B}" type="slidenum">
              <a:rPr lang="en-US" smtClean="0"/>
              <a:pPr/>
              <a:t>‹#›</a:t>
            </a:fld>
            <a:endParaRPr lang="en-US"/>
          </a:p>
        </p:txBody>
      </p:sp>
    </p:spTree>
    <p:extLst>
      <p:ext uri="{BB962C8B-B14F-4D97-AF65-F5344CB8AC3E}">
        <p14:creationId xmlns:p14="http://schemas.microsoft.com/office/powerpoint/2010/main" val="370145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2146C11-5CE0-460A-B0CF-013DD846955A}" type="slidenum">
              <a:rPr lang="en-US"/>
              <a:pPr>
                <a:defRPr/>
              </a:pPr>
              <a:t>‹#›</a:t>
            </a:fld>
            <a:endParaRPr lang="en-US"/>
          </a:p>
        </p:txBody>
      </p:sp>
    </p:spTree>
    <p:extLst>
      <p:ext uri="{BB962C8B-B14F-4D97-AF65-F5344CB8AC3E}">
        <p14:creationId xmlns:p14="http://schemas.microsoft.com/office/powerpoint/2010/main" val="289618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F975E3-8C71-4ABC-914E-2EC576578B21}"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B6B50-612E-4C23-BA42-369C2332147B}" type="slidenum">
              <a:rPr lang="en-US" smtClean="0"/>
              <a:pPr/>
              <a:t>‹#›</a:t>
            </a:fld>
            <a:endParaRPr lang="en-US"/>
          </a:p>
        </p:txBody>
      </p:sp>
    </p:spTree>
    <p:extLst>
      <p:ext uri="{BB962C8B-B14F-4D97-AF65-F5344CB8AC3E}">
        <p14:creationId xmlns:p14="http://schemas.microsoft.com/office/powerpoint/2010/main" val="3346384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F975E3-8C71-4ABC-914E-2EC576578B21}"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B6B50-612E-4C23-BA42-369C2332147B}" type="slidenum">
              <a:rPr lang="en-US" smtClean="0"/>
              <a:pPr/>
              <a:t>‹#›</a:t>
            </a:fld>
            <a:endParaRPr lang="en-US"/>
          </a:p>
        </p:txBody>
      </p:sp>
    </p:spTree>
    <p:extLst>
      <p:ext uri="{BB962C8B-B14F-4D97-AF65-F5344CB8AC3E}">
        <p14:creationId xmlns:p14="http://schemas.microsoft.com/office/powerpoint/2010/main" val="64246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F975E3-8C71-4ABC-914E-2EC576578B21}"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B6B50-612E-4C23-BA42-369C2332147B}" type="slidenum">
              <a:rPr lang="en-US" smtClean="0"/>
              <a:pPr/>
              <a:t>‹#›</a:t>
            </a:fld>
            <a:endParaRPr lang="en-US"/>
          </a:p>
        </p:txBody>
      </p:sp>
    </p:spTree>
    <p:extLst>
      <p:ext uri="{BB962C8B-B14F-4D97-AF65-F5344CB8AC3E}">
        <p14:creationId xmlns:p14="http://schemas.microsoft.com/office/powerpoint/2010/main" val="3530579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F975E3-8C71-4ABC-914E-2EC576578B21}" type="datetimeFigureOut">
              <a:rPr lang="en-US" smtClean="0"/>
              <a:pPr/>
              <a:t>9/6/2023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BB6B50-612E-4C23-BA42-369C2332147B}" type="slidenum">
              <a:rPr lang="en-US" smtClean="0"/>
              <a:pPr/>
              <a:t>‹#›</a:t>
            </a:fld>
            <a:endParaRPr lang="en-US"/>
          </a:p>
        </p:txBody>
      </p:sp>
    </p:spTree>
    <p:extLst>
      <p:ext uri="{BB962C8B-B14F-4D97-AF65-F5344CB8AC3E}">
        <p14:creationId xmlns:p14="http://schemas.microsoft.com/office/powerpoint/2010/main" val="2569357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F975E3-8C71-4ABC-914E-2EC576578B21}" type="datetimeFigureOut">
              <a:rPr lang="en-US" smtClean="0"/>
              <a:pPr/>
              <a:t>9/6/2023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BB6B50-612E-4C23-BA42-369C2332147B}" type="slidenum">
              <a:rPr lang="en-US" smtClean="0"/>
              <a:pPr/>
              <a:t>‹#›</a:t>
            </a:fld>
            <a:endParaRPr lang="en-US"/>
          </a:p>
        </p:txBody>
      </p:sp>
    </p:spTree>
    <p:extLst>
      <p:ext uri="{BB962C8B-B14F-4D97-AF65-F5344CB8AC3E}">
        <p14:creationId xmlns:p14="http://schemas.microsoft.com/office/powerpoint/2010/main" val="320915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F975E3-8C71-4ABC-914E-2EC576578B21}" type="datetimeFigureOut">
              <a:rPr lang="en-US" smtClean="0"/>
              <a:pPr/>
              <a:t>9/6/2023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BB6B50-612E-4C23-BA42-369C2332147B}" type="slidenum">
              <a:rPr lang="en-US" smtClean="0"/>
              <a:pPr/>
              <a:t>‹#›</a:t>
            </a:fld>
            <a:endParaRPr lang="en-US"/>
          </a:p>
        </p:txBody>
      </p:sp>
    </p:spTree>
    <p:extLst>
      <p:ext uri="{BB962C8B-B14F-4D97-AF65-F5344CB8AC3E}">
        <p14:creationId xmlns:p14="http://schemas.microsoft.com/office/powerpoint/2010/main" val="3379887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F975E3-8C71-4ABC-914E-2EC576578B21}"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B6B50-612E-4C23-BA42-369C2332147B}" type="slidenum">
              <a:rPr lang="en-US" smtClean="0"/>
              <a:pPr/>
              <a:t>‹#›</a:t>
            </a:fld>
            <a:endParaRPr lang="en-US"/>
          </a:p>
        </p:txBody>
      </p:sp>
    </p:spTree>
    <p:extLst>
      <p:ext uri="{BB962C8B-B14F-4D97-AF65-F5344CB8AC3E}">
        <p14:creationId xmlns:p14="http://schemas.microsoft.com/office/powerpoint/2010/main" val="144272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F975E3-8C71-4ABC-914E-2EC576578B21}"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B6B50-612E-4C23-BA42-369C2332147B}" type="slidenum">
              <a:rPr lang="en-US" smtClean="0"/>
              <a:pPr/>
              <a:t>‹#›</a:t>
            </a:fld>
            <a:endParaRPr lang="en-US"/>
          </a:p>
        </p:txBody>
      </p:sp>
    </p:spTree>
    <p:extLst>
      <p:ext uri="{BB962C8B-B14F-4D97-AF65-F5344CB8AC3E}">
        <p14:creationId xmlns:p14="http://schemas.microsoft.com/office/powerpoint/2010/main" val="211301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F975E3-8C71-4ABC-914E-2EC576578B21}" type="datetimeFigureOut">
              <a:rPr lang="en-US" smtClean="0"/>
              <a:pPr/>
              <a:t>9/6/2023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B6B50-612E-4C23-BA42-369C2332147B}" type="slidenum">
              <a:rPr lang="en-US" smtClean="0"/>
              <a:pPr/>
              <a:t>‹#›</a:t>
            </a:fld>
            <a:endParaRPr lang="en-US"/>
          </a:p>
        </p:txBody>
      </p:sp>
    </p:spTree>
    <p:extLst>
      <p:ext uri="{BB962C8B-B14F-4D97-AF65-F5344CB8AC3E}">
        <p14:creationId xmlns:p14="http://schemas.microsoft.com/office/powerpoint/2010/main" val="1170678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data-flair.training/blogs/data-types-in-c-and-cpp/"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Microsoft_Word_97_-_2003_Document1.doc"/><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3.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79200" cy="1143000"/>
          </a:xfrm>
        </p:spPr>
        <p:txBody>
          <a:bodyPr>
            <a:normAutofit fontScale="90000"/>
          </a:bodyPr>
          <a:lstStyle/>
          <a:p>
            <a:r>
              <a:rPr lang="en-US" sz="4000" dirty="0" smtClean="0">
                <a:solidFill>
                  <a:srgbClr val="C00000"/>
                </a:solidFill>
              </a:rPr>
              <a:t>STRUCTURED PROGRAMMING CONCEPTS</a:t>
            </a:r>
            <a:r>
              <a:rPr lang="en-US" sz="4000" dirty="0" smtClean="0"/>
              <a:t/>
            </a:r>
            <a:br>
              <a:rPr lang="en-US" sz="4000" dirty="0" smtClean="0"/>
            </a:br>
            <a:r>
              <a:rPr lang="en-US" dirty="0" smtClean="0"/>
              <a:t> </a:t>
            </a:r>
            <a:r>
              <a:rPr lang="en-US" dirty="0" smtClean="0">
                <a:solidFill>
                  <a:srgbClr val="00B050"/>
                </a:solidFill>
              </a:rPr>
              <a:t>Part 1 - Test1 Portion (Unit 1 and Unit 2)</a:t>
            </a:r>
            <a:endParaRPr lang="en-US" dirty="0">
              <a:solidFill>
                <a:srgbClr val="00B050"/>
              </a:solidFill>
            </a:endParaRPr>
          </a:p>
        </p:txBody>
      </p:sp>
      <p:sp>
        <p:nvSpPr>
          <p:cNvPr id="3" name="Content Placeholder 2"/>
          <p:cNvSpPr>
            <a:spLocks noGrp="1"/>
          </p:cNvSpPr>
          <p:nvPr>
            <p:ph idx="1"/>
          </p:nvPr>
        </p:nvSpPr>
        <p:spPr>
          <a:xfrm>
            <a:off x="169332" y="1413933"/>
            <a:ext cx="11819467" cy="5240867"/>
          </a:xfrm>
        </p:spPr>
        <p:txBody>
          <a:bodyPr>
            <a:normAutofit fontScale="85000" lnSpcReduction="20000"/>
          </a:bodyPr>
          <a:lstStyle/>
          <a:p>
            <a:pPr marL="514350" indent="-514350">
              <a:buFont typeface="+mj-lt"/>
              <a:buAutoNum type="arabicPeriod"/>
            </a:pPr>
            <a:r>
              <a:rPr lang="en-US" dirty="0" smtClean="0">
                <a:solidFill>
                  <a:srgbClr val="002060"/>
                </a:solidFill>
              </a:rPr>
              <a:t> Essence of Structured Programming Concepts</a:t>
            </a:r>
          </a:p>
          <a:p>
            <a:pPr marL="514350" indent="-514350">
              <a:buFont typeface="+mj-lt"/>
              <a:buAutoNum type="arabicPeriod"/>
            </a:pPr>
            <a:r>
              <a:rPr lang="en-US" dirty="0" smtClean="0">
                <a:solidFill>
                  <a:srgbClr val="FF0000"/>
                </a:solidFill>
              </a:rPr>
              <a:t>Header Files and Library files</a:t>
            </a:r>
          </a:p>
          <a:p>
            <a:pPr marL="514350" indent="-514350">
              <a:buFont typeface="+mj-lt"/>
              <a:buAutoNum type="arabicPeriod"/>
            </a:pPr>
            <a:r>
              <a:rPr lang="en-US" dirty="0" smtClean="0">
                <a:solidFill>
                  <a:srgbClr val="FF0000"/>
                </a:solidFill>
              </a:rPr>
              <a:t>The Characteristics,  Pros, Cons and Applications of C Programming Language  </a:t>
            </a:r>
          </a:p>
          <a:p>
            <a:pPr marL="514350" indent="-514350">
              <a:buFont typeface="+mj-lt"/>
              <a:buAutoNum type="arabicPeriod"/>
            </a:pPr>
            <a:r>
              <a:rPr lang="en-US" dirty="0" smtClean="0">
                <a:solidFill>
                  <a:srgbClr val="FF0000"/>
                </a:solidFill>
              </a:rPr>
              <a:t> Syntax and Program structure</a:t>
            </a:r>
          </a:p>
          <a:p>
            <a:pPr marL="514350" indent="-514350">
              <a:buFont typeface="+mj-lt"/>
              <a:buAutoNum type="arabicPeriod"/>
            </a:pPr>
            <a:r>
              <a:rPr lang="en-US" dirty="0" smtClean="0">
                <a:solidFill>
                  <a:srgbClr val="FF0000"/>
                </a:solidFill>
              </a:rPr>
              <a:t>Data Types</a:t>
            </a:r>
          </a:p>
          <a:p>
            <a:pPr marL="514350" indent="-514350">
              <a:buFont typeface="+mj-lt"/>
              <a:buAutoNum type="arabicPeriod"/>
            </a:pPr>
            <a:r>
              <a:rPr lang="en-US" dirty="0" smtClean="0">
                <a:solidFill>
                  <a:srgbClr val="FF0000"/>
                </a:solidFill>
              </a:rPr>
              <a:t>Operators and Expressions</a:t>
            </a:r>
          </a:p>
          <a:p>
            <a:pPr marL="514350" indent="-514350">
              <a:buFont typeface="+mj-lt"/>
              <a:buAutoNum type="arabicPeriod"/>
            </a:pPr>
            <a:r>
              <a:rPr lang="en-US" dirty="0" smtClean="0"/>
              <a:t>Statements</a:t>
            </a:r>
          </a:p>
          <a:p>
            <a:pPr marL="514350" indent="-514350">
              <a:buFont typeface="+mj-lt"/>
              <a:buAutoNum type="arabicPeriod"/>
            </a:pPr>
            <a:r>
              <a:rPr lang="en-US" dirty="0" smtClean="0"/>
              <a:t>Arrays</a:t>
            </a:r>
          </a:p>
          <a:p>
            <a:pPr marL="514350" indent="-514350">
              <a:buFont typeface="+mj-lt"/>
              <a:buAutoNum type="arabicPeriod"/>
            </a:pPr>
            <a:r>
              <a:rPr lang="en-US" dirty="0" smtClean="0"/>
              <a:t>Functions and modular Programming</a:t>
            </a:r>
          </a:p>
          <a:p>
            <a:pPr marL="514350" indent="-514350">
              <a:buFont typeface="+mj-lt"/>
              <a:buAutoNum type="arabicPeriod"/>
            </a:pPr>
            <a:r>
              <a:rPr lang="en-US" dirty="0" smtClean="0"/>
              <a:t>PDLC and IDE</a:t>
            </a:r>
          </a:p>
          <a:p>
            <a:pPr marL="514350" indent="-514350">
              <a:buFont typeface="+mj-lt"/>
              <a:buAutoNum type="arabicPeriod"/>
            </a:pPr>
            <a:r>
              <a:rPr lang="en-US" dirty="0" smtClean="0"/>
              <a:t> Programming Languages Paradigm – Structured Programming</a:t>
            </a:r>
          </a:p>
          <a:p>
            <a:pPr marL="514350" indent="-514350">
              <a:buFont typeface="+mj-lt"/>
              <a:buAutoNum type="arabicPeriod"/>
            </a:pPr>
            <a:r>
              <a:rPr lang="en-US" dirty="0" smtClean="0"/>
              <a:t>Properties of Good Programming Languages</a:t>
            </a:r>
          </a:p>
          <a:p>
            <a:pPr marL="514350" indent="-514350">
              <a:buFont typeface="+mj-lt"/>
              <a:buAutoNum type="arabicPeriod"/>
            </a:pPr>
            <a:r>
              <a:rPr lang="en-US" dirty="0" smtClean="0"/>
              <a:t>Reasons for Popular Programming Languages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34822" t="15477" r="35714" b="56064"/>
          <a:stretch/>
        </p:blipFill>
        <p:spPr>
          <a:xfrm>
            <a:off x="0" y="104775"/>
            <a:ext cx="11887200" cy="6219825"/>
          </a:xfrm>
          <a:prstGeom prst="rect">
            <a:avLst/>
          </a:prstGeom>
        </p:spPr>
      </p:pic>
    </p:spTree>
    <p:extLst>
      <p:ext uri="{BB962C8B-B14F-4D97-AF65-F5344CB8AC3E}">
        <p14:creationId xmlns:p14="http://schemas.microsoft.com/office/powerpoint/2010/main" val="419782147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52400" y="1"/>
            <a:ext cx="12039599" cy="1690688"/>
          </a:xfrm>
        </p:spPr>
        <p:txBody>
          <a:bodyPr>
            <a:normAutofit fontScale="90000"/>
          </a:bodyPr>
          <a:lstStyle/>
          <a:p>
            <a:pPr eaLnBrk="1" hangingPunct="1"/>
            <a:r>
              <a:rPr lang="en-US" sz="4000" dirty="0" smtClean="0">
                <a:solidFill>
                  <a:srgbClr val="FF0000"/>
                </a:solidFill>
              </a:rPr>
              <a:t>Precedence or Hierarchy of Operator  (order of Execution)and Associativity  of Operators(Direction of Execution)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78766721"/>
              </p:ext>
            </p:extLst>
          </p:nvPr>
        </p:nvGraphicFramePr>
        <p:xfrm>
          <a:off x="152401" y="1390648"/>
          <a:ext cx="11258550" cy="5276848"/>
        </p:xfrm>
        <a:graphic>
          <a:graphicData uri="http://schemas.openxmlformats.org/drawingml/2006/table">
            <a:tbl>
              <a:tblPr/>
              <a:tblGrid>
                <a:gridCol w="5219699"/>
                <a:gridCol w="2447925"/>
                <a:gridCol w="3543145"/>
                <a:gridCol w="47781"/>
              </a:tblGrid>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tab pos="228600" algn="l"/>
                          <a:tab pos="1219200" algn="l"/>
                          <a:tab pos="1943100" algn="l"/>
                          <a:tab pos="2286000" algn="l"/>
                          <a:tab pos="2743200" algn="l"/>
                          <a:tab pos="3200400" algn="l"/>
                          <a:tab pos="3657600" algn="l"/>
                          <a:tab pos="4114800" algn="l"/>
                        </a:tabLst>
                      </a:pPr>
                      <a:r>
                        <a:rPr kumimoji="0" lang="en-US" sz="2000" b="1" i="0" u="none" strike="noStrike" cap="none" normalizeH="0" baseline="0" dirty="0" smtClean="0">
                          <a:ln>
                            <a:noFill/>
                          </a:ln>
                          <a:solidFill>
                            <a:srgbClr val="C00000"/>
                          </a:solidFill>
                          <a:effectLst/>
                          <a:latin typeface="Calibri" pitchFamily="34" charset="0"/>
                        </a:rPr>
                        <a:t>Operator</a:t>
                      </a:r>
                      <a:endParaRPr kumimoji="0" lang="en-US" sz="2000" b="1" i="0" u="none" strike="noStrike" cap="none" normalizeH="0" baseline="0" dirty="0" smtClean="0">
                        <a:ln>
                          <a:noFill/>
                        </a:ln>
                        <a:solidFill>
                          <a:srgbClr val="C00000"/>
                        </a:solidFill>
                        <a:effectLst/>
                        <a:latin typeface="AvantGarde"/>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25400" marR="0" lvl="0" indent="0" algn="l" defTabSz="914400" rtl="0" eaLnBrk="1" fontAlgn="base" latinLnBrk="0" hangingPunct="1">
                        <a:lnSpc>
                          <a:spcPts val="1000"/>
                        </a:lnSpc>
                        <a:spcBef>
                          <a:spcPts val="325"/>
                        </a:spcBef>
                        <a:spcAft>
                          <a:spcPts val="75"/>
                        </a:spcAft>
                        <a:buClrTx/>
                        <a:buSzTx/>
                        <a:buFontTx/>
                        <a:buNone/>
                        <a:tabLst>
                          <a:tab pos="228600" algn="l"/>
                          <a:tab pos="1219200" algn="l"/>
                          <a:tab pos="1943100" algn="l"/>
                          <a:tab pos="2286000" algn="l"/>
                          <a:tab pos="2743200" algn="l"/>
                          <a:tab pos="3200400" algn="l"/>
                          <a:tab pos="3657600" algn="l"/>
                          <a:tab pos="4114800" algn="l"/>
                        </a:tabLst>
                      </a:pPr>
                      <a:r>
                        <a:rPr kumimoji="0" lang="en-US" sz="2000" b="1" i="0" u="none" strike="noStrike" cap="none" normalizeH="0" baseline="0" smtClean="0">
                          <a:ln>
                            <a:noFill/>
                          </a:ln>
                          <a:solidFill>
                            <a:srgbClr val="C00000"/>
                          </a:solidFill>
                          <a:effectLst/>
                          <a:latin typeface="Calibri" pitchFamily="34" charset="0"/>
                        </a:rPr>
                        <a:t>Associativity</a:t>
                      </a:r>
                      <a:endParaRPr kumimoji="0" lang="en-US" sz="2000" b="1" i="0" u="none" strike="noStrike" cap="none" normalizeH="0" baseline="0" smtClean="0">
                        <a:ln>
                          <a:noFill/>
                        </a:ln>
                        <a:solidFill>
                          <a:srgbClr val="C00000"/>
                        </a:solidFill>
                        <a:effectLst/>
                        <a:latin typeface="AvantGarde"/>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25400" marR="0" lvl="0" indent="0" algn="l" defTabSz="914400" rtl="0" eaLnBrk="1" fontAlgn="base" latinLnBrk="0" hangingPunct="1">
                        <a:lnSpc>
                          <a:spcPts val="1000"/>
                        </a:lnSpc>
                        <a:spcBef>
                          <a:spcPts val="325"/>
                        </a:spcBef>
                        <a:spcAft>
                          <a:spcPts val="75"/>
                        </a:spcAft>
                        <a:buClrTx/>
                        <a:buSzTx/>
                        <a:buFontTx/>
                        <a:buNone/>
                        <a:tabLst>
                          <a:tab pos="228600" algn="l"/>
                          <a:tab pos="1219200" algn="l"/>
                          <a:tab pos="1943100" algn="l"/>
                          <a:tab pos="2286000" algn="l"/>
                          <a:tab pos="2743200" algn="l"/>
                          <a:tab pos="3200400" algn="l"/>
                          <a:tab pos="3657600" algn="l"/>
                          <a:tab pos="4114800" algn="l"/>
                        </a:tabLst>
                      </a:pPr>
                      <a:r>
                        <a:rPr kumimoji="0" lang="en-US" sz="2000" b="1" i="0" u="none" strike="noStrike" cap="none" normalizeH="0" baseline="0" smtClean="0">
                          <a:ln>
                            <a:noFill/>
                          </a:ln>
                          <a:solidFill>
                            <a:srgbClr val="C00000"/>
                          </a:solidFill>
                          <a:effectLst/>
                          <a:latin typeface="Calibri" pitchFamily="34" charset="0"/>
                        </a:rPr>
                        <a:t>Type</a:t>
                      </a:r>
                      <a:endParaRPr kumimoji="0" lang="en-US" sz="2000" b="1" i="0" u="none" strike="noStrike" cap="none" normalizeH="0" baseline="0" smtClean="0">
                        <a:ln>
                          <a:noFill/>
                        </a:ln>
                        <a:solidFill>
                          <a:srgbClr val="C00000"/>
                        </a:solidFill>
                        <a:effectLst/>
                        <a:latin typeface="AvantGarde"/>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FFFFFF"/>
                          </a:solidFill>
                          <a:effectLst/>
                          <a:latin typeface="Calibri" pitchFamily="34" charset="0"/>
                        </a:rPr>
                        <a:t> </a:t>
                      </a:r>
                      <a:endParaRPr kumimoji="0" lang="en-US" sz="1500" b="1" i="0" u="none" strike="noStrike" cap="none" normalizeH="0" baseline="0" smtClean="0">
                        <a:ln>
                          <a:noFill/>
                        </a:ln>
                        <a:solidFill>
                          <a:srgbClr val="FFFFFF"/>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r>
              <a:tr h="329803">
                <a:tc>
                  <a:txBody>
                    <a:bodyPr/>
                    <a:lstStyle/>
                    <a:p>
                      <a:pPr marL="25400" marR="0" lvl="0" indent="0" algn="l" defTabSz="914400" rtl="0" eaLnBrk="1" fontAlgn="base" latinLnBrk="0" hangingPunct="1">
                        <a:lnSpc>
                          <a:spcPts val="1100"/>
                        </a:lnSpc>
                        <a:spcBef>
                          <a:spcPts val="325"/>
                        </a:spcBef>
                        <a:spcAft>
                          <a:spcPts val="75"/>
                        </a:spcAft>
                        <a:buClrTx/>
                        <a:buSzTx/>
                        <a:buFontTx/>
                        <a:buNone/>
                        <a:tabLst/>
                      </a:pPr>
                      <a:r>
                        <a:rPr kumimoji="0" lang="en-US" sz="2000" b="0" i="0" u="none" strike="noStrike" cap="none" normalizeH="0" baseline="0" dirty="0" smtClean="0">
                          <a:ln>
                            <a:noFill/>
                          </a:ln>
                          <a:solidFill>
                            <a:srgbClr val="C00000"/>
                          </a:solidFill>
                          <a:effectLst/>
                          <a:latin typeface="Calibri" pitchFamily="34" charset="0"/>
                        </a:rPr>
                        <a:t>() [] .  -&gt; ++(postfix) - - (postfix)</a:t>
                      </a:r>
                      <a:endParaRPr kumimoji="0" lang="en-US" sz="2000" b="0" i="0" u="none" strike="noStrike" cap="none" normalizeH="0" baseline="0" dirty="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left to right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Highest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dirty="0" smtClean="0">
                          <a:ln>
                            <a:noFill/>
                          </a:ln>
                          <a:solidFill>
                            <a:srgbClr val="C00000"/>
                          </a:solidFill>
                          <a:effectLst/>
                          <a:latin typeface="Calibri" pitchFamily="34" charset="0"/>
                        </a:rPr>
                        <a:t>+  -  ++ -- !  &amp;  *  ~ </a:t>
                      </a:r>
                      <a:r>
                        <a:rPr kumimoji="0" lang="en-US" sz="2000" b="0" i="0" u="none" strike="noStrike" cap="none" normalizeH="0" baseline="0" dirty="0" err="1" smtClean="0">
                          <a:ln>
                            <a:noFill/>
                          </a:ln>
                          <a:solidFill>
                            <a:srgbClr val="C00000"/>
                          </a:solidFill>
                          <a:effectLst/>
                          <a:latin typeface="Calibri" pitchFamily="34" charset="0"/>
                        </a:rPr>
                        <a:t>sizeof</a:t>
                      </a:r>
                      <a:r>
                        <a:rPr kumimoji="0" lang="en-US" sz="2000" b="0" i="0" u="none" strike="noStrike" cap="none" normalizeH="0" baseline="0" dirty="0" smtClean="0">
                          <a:ln>
                            <a:noFill/>
                          </a:ln>
                          <a:solidFill>
                            <a:srgbClr val="C00000"/>
                          </a:solidFill>
                          <a:effectLst/>
                          <a:latin typeface="Calibri" pitchFamily="34" charset="0"/>
                        </a:rPr>
                        <a:t> (type)</a:t>
                      </a:r>
                      <a:endParaRPr kumimoji="0" lang="en-US" sz="2000" b="0" i="0" u="none" strike="noStrike" cap="none" normalizeH="0" baseline="0" dirty="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right to left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Unary</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dirty="0" smtClean="0">
                          <a:ln>
                            <a:noFill/>
                          </a:ln>
                          <a:solidFill>
                            <a:srgbClr val="C00000"/>
                          </a:solidFill>
                          <a:effectLst/>
                          <a:latin typeface="Calibri" pitchFamily="34" charset="0"/>
                        </a:rPr>
                        <a:t>*  /  %</a:t>
                      </a:r>
                      <a:endParaRPr kumimoji="0" lang="en-US" sz="2000" b="0" i="0" u="none" strike="noStrike" cap="none" normalizeH="0" baseline="0" dirty="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left to right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multiplicative</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dirty="0" smtClean="0">
                          <a:ln>
                            <a:noFill/>
                          </a:ln>
                          <a:solidFill>
                            <a:srgbClr val="C00000"/>
                          </a:solidFill>
                          <a:effectLst/>
                          <a:latin typeface="Calibri" pitchFamily="34" charset="0"/>
                        </a:rPr>
                        <a:t>+  -</a:t>
                      </a:r>
                      <a:endParaRPr kumimoji="0" lang="en-US" sz="2000" b="0" i="0" u="none" strike="noStrike" cap="none" normalizeH="0" baseline="0" dirty="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left to right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additive</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&lt;&lt; &gt;&gt;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left to right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shifting</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dirty="0" smtClean="0">
                          <a:ln>
                            <a:noFill/>
                          </a:ln>
                          <a:solidFill>
                            <a:srgbClr val="C00000"/>
                          </a:solidFill>
                          <a:effectLst/>
                          <a:latin typeface="Calibri" pitchFamily="34" charset="0"/>
                        </a:rPr>
                        <a:t>&lt;  &lt;= &gt; &gt;=</a:t>
                      </a:r>
                      <a:endParaRPr kumimoji="0" lang="en-US" sz="2000" b="0" i="0" u="none" strike="noStrike" cap="none" normalizeH="0" baseline="0" dirty="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dirty="0" smtClean="0">
                          <a:ln>
                            <a:noFill/>
                          </a:ln>
                          <a:solidFill>
                            <a:srgbClr val="C00000"/>
                          </a:solidFill>
                          <a:effectLst/>
                          <a:latin typeface="Calibri" pitchFamily="34" charset="0"/>
                        </a:rPr>
                        <a:t>left to right</a:t>
                      </a:r>
                      <a:endParaRPr kumimoji="0" lang="en-US" sz="2000" b="0" i="0" u="none" strike="noStrike" cap="none" normalizeH="0" baseline="0" dirty="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relational</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 !=</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left to right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equality</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&amp;</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left to right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bitwise AND</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left to right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bitwise OR</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left to right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bitwise OR</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&amp;&amp;</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left to right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logical AND</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left to right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logical OR</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right to left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conditional</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  += -= *= /= &amp;= |= ^= &lt;&lt;= &gt;&gt;= %=</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right to left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assignment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Calibri" pitchFamily="34" charset="0"/>
                        </a:rPr>
                        <a:t> </a:t>
                      </a:r>
                      <a:endParaRPr kumimoji="0" lang="en-US" sz="1500" b="0" i="0" u="none" strike="noStrike" cap="none" normalizeH="0" baseline="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r>
              <a:tr h="329803">
                <a:tc>
                  <a:txBody>
                    <a:bodyPr/>
                    <a:lstStyle/>
                    <a:p>
                      <a:pPr marL="25400" marR="0" lvl="0" indent="0" algn="l" defTabSz="914400" rtl="0" eaLnBrk="1" fontAlgn="base" latinLnBrk="0" hangingPunct="1">
                        <a:lnSpc>
                          <a:spcPts val="1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smtClean="0">
                          <a:ln>
                            <a:noFill/>
                          </a:ln>
                          <a:solidFill>
                            <a:srgbClr val="C00000"/>
                          </a:solidFill>
                          <a:effectLst/>
                          <a:latin typeface="Calibri" pitchFamily="34" charset="0"/>
                        </a:rPr>
                        <a:t>left to right</a:t>
                      </a:r>
                      <a:endParaRPr kumimoji="0" lang="en-US" sz="2000" b="0" i="0" u="none" strike="noStrike" cap="none" normalizeH="0" baseline="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25400" marR="0" lvl="0" indent="0" algn="l" defTabSz="914400" rtl="0" eaLnBrk="1" fontAlgn="base" latinLnBrk="0" hangingPunct="1">
                        <a:lnSpc>
                          <a:spcPct val="100000"/>
                        </a:lnSpc>
                        <a:spcBef>
                          <a:spcPts val="325"/>
                        </a:spcBef>
                        <a:spcAft>
                          <a:spcPts val="75"/>
                        </a:spcAft>
                        <a:buClrTx/>
                        <a:buSzTx/>
                        <a:buFontTx/>
                        <a:buNone/>
                        <a:tabLst/>
                      </a:pPr>
                      <a:r>
                        <a:rPr kumimoji="0" lang="en-US" sz="2000" b="0" i="0" u="none" strike="noStrike" cap="none" normalizeH="0" baseline="0" dirty="0" smtClean="0">
                          <a:ln>
                            <a:noFill/>
                          </a:ln>
                          <a:solidFill>
                            <a:srgbClr val="C00000"/>
                          </a:solidFill>
                          <a:effectLst/>
                          <a:latin typeface="Calibri" pitchFamily="34" charset="0"/>
                        </a:rPr>
                        <a:t>comma</a:t>
                      </a:r>
                      <a:endParaRPr kumimoji="0" lang="en-US" sz="2000" b="0" i="0" u="none" strike="noStrike" cap="none" normalizeH="0" baseline="0" dirty="0" smtClean="0">
                        <a:ln>
                          <a:noFill/>
                        </a:ln>
                        <a:solidFill>
                          <a:srgbClr val="C00000"/>
                        </a:solidFill>
                        <a:effectLst/>
                        <a:latin typeface="Times"/>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Calibri" pitchFamily="34" charset="0"/>
                        </a:rPr>
                        <a:t> </a:t>
                      </a:r>
                      <a:endParaRPr kumimoji="0" lang="en-US" sz="15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r>
            </a:tbl>
          </a:graphicData>
        </a:graphic>
      </p:graphicFrame>
    </p:spTree>
    <p:extLst>
      <p:ext uri="{BB962C8B-B14F-4D97-AF65-F5344CB8AC3E}">
        <p14:creationId xmlns:p14="http://schemas.microsoft.com/office/powerpoint/2010/main" val="739269150"/>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276600" y="695325"/>
            <a:ext cx="5905500" cy="952500"/>
          </a:xfrm>
        </p:spPr>
        <p:txBody>
          <a:bodyPr>
            <a:normAutofit/>
          </a:bodyPr>
          <a:lstStyle/>
          <a:p>
            <a:pPr algn="ctr" eaLnBrk="1" hangingPunct="1"/>
            <a:r>
              <a:rPr lang="en-IN" b="1" dirty="0">
                <a:solidFill>
                  <a:srgbClr val="FF0000"/>
                </a:solidFill>
              </a:rPr>
              <a:t>Description of Operators</a:t>
            </a:r>
          </a:p>
        </p:txBody>
      </p:sp>
      <p:sp>
        <p:nvSpPr>
          <p:cNvPr id="5123" name="Content Placeholder 2"/>
          <p:cNvSpPr>
            <a:spLocks noGrp="1"/>
          </p:cNvSpPr>
          <p:nvPr>
            <p:ph idx="1"/>
          </p:nvPr>
        </p:nvSpPr>
        <p:spPr>
          <a:xfrm>
            <a:off x="2000251" y="1495425"/>
            <a:ext cx="7524752" cy="4448175"/>
          </a:xfrm>
        </p:spPr>
        <p:txBody>
          <a:bodyPr rtlCol="0">
            <a:normAutofit/>
          </a:bodyPr>
          <a:lstStyle/>
          <a:p>
            <a:pPr algn="just">
              <a:buFont typeface="Wingdings" pitchFamily="2" charset="2"/>
              <a:buChar char="Ø"/>
              <a:defRPr/>
            </a:pPr>
            <a:r>
              <a:rPr lang="en-US" dirty="0" smtClean="0">
                <a:solidFill>
                  <a:schemeClr val="accent5">
                    <a:lumMod val="50000"/>
                  </a:schemeClr>
                </a:solidFill>
                <a:cs typeface="Times New Roman" pitchFamily="18" charset="0"/>
              </a:rPr>
              <a:t>Arithmetic Operators </a:t>
            </a:r>
          </a:p>
          <a:p>
            <a:pPr algn="just">
              <a:buNone/>
              <a:defRPr/>
            </a:pPr>
            <a:r>
              <a:rPr lang="en-US" dirty="0" smtClean="0">
                <a:solidFill>
                  <a:schemeClr val="accent5">
                    <a:lumMod val="50000"/>
                  </a:schemeClr>
                </a:solidFill>
                <a:cs typeface="Times New Roman" pitchFamily="18" charset="0"/>
              </a:rPr>
              <a:t>   </a:t>
            </a:r>
            <a:r>
              <a:rPr lang="en-US" sz="1800" dirty="0">
                <a:cs typeface="Times New Roman" pitchFamily="18" charset="0"/>
              </a:rPr>
              <a:t>These are binary operators i.e. expression requires two operands </a:t>
            </a:r>
          </a:p>
          <a:p>
            <a:pPr algn="just">
              <a:buFont typeface="Wingdings" pitchFamily="2" charset="2"/>
              <a:buChar char="Ø"/>
              <a:defRPr/>
            </a:pPr>
            <a:endParaRPr lang="en-US" dirty="0" smtClean="0">
              <a:solidFill>
                <a:schemeClr val="accent5">
                  <a:lumMod val="50000"/>
                </a:schemeClr>
              </a:solidFill>
              <a:cs typeface="Times New Roman" pitchFamily="18" charset="0"/>
            </a:endParaRPr>
          </a:p>
          <a:p>
            <a:pPr algn="just">
              <a:buFont typeface="Wingdings" pitchFamily="2" charset="2"/>
              <a:buChar char="Ø"/>
              <a:defRPr/>
            </a:pPr>
            <a:endParaRPr lang="en-US" dirty="0" smtClean="0">
              <a:solidFill>
                <a:schemeClr val="accent5">
                  <a:lumMod val="50000"/>
                </a:schemeClr>
              </a:solidFill>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458146686"/>
              </p:ext>
            </p:extLst>
          </p:nvPr>
        </p:nvGraphicFramePr>
        <p:xfrm>
          <a:off x="2209801" y="2971800"/>
          <a:ext cx="6743702" cy="2790825"/>
        </p:xfrm>
        <a:graphic>
          <a:graphicData uri="http://schemas.openxmlformats.org/drawingml/2006/table">
            <a:tbl>
              <a:tblPr firstRow="1" bandRow="1">
                <a:tableStyleId>{616DA210-FB5B-4158-B5E0-FEB733F419BA}</a:tableStyleId>
              </a:tblPr>
              <a:tblGrid>
                <a:gridCol w="1011555"/>
                <a:gridCol w="2950370"/>
                <a:gridCol w="2781777"/>
              </a:tblGrid>
              <a:tr h="682865">
                <a:tc>
                  <a:txBody>
                    <a:bodyPr/>
                    <a:lstStyle/>
                    <a:p>
                      <a:r>
                        <a:rPr lang="en-US" sz="1500" dirty="0" smtClean="0"/>
                        <a:t>Operator</a:t>
                      </a:r>
                      <a:endParaRPr lang="en-US" sz="1500" b="1" dirty="0">
                        <a:solidFill>
                          <a:schemeClr val="tx1"/>
                        </a:solidFill>
                      </a:endParaRPr>
                    </a:p>
                  </a:txBody>
                  <a:tcPr marL="68580" marR="68580" marT="34286" marB="34286"/>
                </a:tc>
                <a:tc>
                  <a:txBody>
                    <a:bodyPr/>
                    <a:lstStyle/>
                    <a:p>
                      <a:r>
                        <a:rPr lang="en-US" sz="1500" dirty="0" smtClean="0"/>
                        <a:t>Description</a:t>
                      </a:r>
                      <a:endParaRPr lang="en-US" sz="1500" b="1" dirty="0">
                        <a:solidFill>
                          <a:schemeClr val="tx1"/>
                        </a:solidFill>
                      </a:endParaRPr>
                    </a:p>
                  </a:txBody>
                  <a:tcPr marL="68580" marR="68580" marT="34286" marB="34286"/>
                </a:tc>
                <a:tc>
                  <a:txBody>
                    <a:bodyPr/>
                    <a:lstStyle/>
                    <a:p>
                      <a:r>
                        <a:rPr lang="en-US" sz="1500" dirty="0" smtClean="0"/>
                        <a:t>Example (a=4 and b=2)</a:t>
                      </a:r>
                      <a:endParaRPr lang="en-US" sz="1500" b="1" dirty="0">
                        <a:solidFill>
                          <a:schemeClr val="tx1"/>
                        </a:solidFill>
                      </a:endParaRPr>
                    </a:p>
                  </a:txBody>
                  <a:tcPr marL="68580" marR="68580" marT="34286" marB="34286"/>
                </a:tc>
              </a:tr>
              <a:tr h="366170">
                <a:tc>
                  <a:txBody>
                    <a:bodyPr/>
                    <a:lstStyle/>
                    <a:p>
                      <a:r>
                        <a:rPr lang="en-US" sz="1400" dirty="0" smtClean="0"/>
                        <a:t>+</a:t>
                      </a:r>
                      <a:endParaRPr lang="en-US" sz="1400" dirty="0">
                        <a:solidFill>
                          <a:schemeClr val="tx1"/>
                        </a:solidFill>
                      </a:endParaRPr>
                    </a:p>
                  </a:txBody>
                  <a:tcPr marL="68580" marR="68580" marT="34286" marB="34286"/>
                </a:tc>
                <a:tc>
                  <a:txBody>
                    <a:bodyPr/>
                    <a:lstStyle/>
                    <a:p>
                      <a:r>
                        <a:rPr lang="en-US" sz="1400" dirty="0" smtClean="0"/>
                        <a:t>Addition of two </a:t>
                      </a:r>
                      <a:r>
                        <a:rPr lang="en-US" sz="1400" baseline="0" dirty="0" smtClean="0"/>
                        <a:t>operands</a:t>
                      </a:r>
                      <a:endParaRPr lang="en-US" sz="1400" dirty="0">
                        <a:solidFill>
                          <a:schemeClr val="tx1"/>
                        </a:solidFill>
                      </a:endParaRPr>
                    </a:p>
                  </a:txBody>
                  <a:tcPr marL="68580" marR="68580" marT="34286" marB="34286"/>
                </a:tc>
                <a:tc>
                  <a:txBody>
                    <a:bodyPr/>
                    <a:lstStyle/>
                    <a:p>
                      <a:r>
                        <a:rPr lang="en-US" sz="1400" dirty="0" smtClean="0"/>
                        <a:t>a</a:t>
                      </a:r>
                      <a:r>
                        <a:rPr lang="en-US" sz="1400" baseline="0" dirty="0" smtClean="0"/>
                        <a:t> </a:t>
                      </a:r>
                      <a:r>
                        <a:rPr lang="en-US" sz="1400" dirty="0" smtClean="0"/>
                        <a:t>+ b = 6</a:t>
                      </a:r>
                      <a:endParaRPr lang="en-US" sz="1400" dirty="0">
                        <a:solidFill>
                          <a:schemeClr val="tx1"/>
                        </a:solidFill>
                      </a:endParaRPr>
                    </a:p>
                  </a:txBody>
                  <a:tcPr marL="68580" marR="68580" marT="34286" marB="34286"/>
                </a:tc>
              </a:tr>
              <a:tr h="366170">
                <a:tc>
                  <a:txBody>
                    <a:bodyPr/>
                    <a:lstStyle/>
                    <a:p>
                      <a:r>
                        <a:rPr lang="en-US" sz="1400" dirty="0" smtClean="0"/>
                        <a:t>-</a:t>
                      </a:r>
                      <a:endParaRPr lang="en-US" sz="1400" dirty="0">
                        <a:solidFill>
                          <a:schemeClr val="tx1"/>
                        </a:solidFill>
                      </a:endParaRPr>
                    </a:p>
                  </a:txBody>
                  <a:tcPr marL="68580" marR="68580" marT="34286" marB="34286"/>
                </a:tc>
                <a:tc>
                  <a:txBody>
                    <a:bodyPr/>
                    <a:lstStyle/>
                    <a:p>
                      <a:r>
                        <a:rPr lang="en-US" sz="1400" dirty="0" smtClean="0"/>
                        <a:t>Subtraction of two </a:t>
                      </a:r>
                      <a:r>
                        <a:rPr lang="en-US" sz="1400" baseline="0" dirty="0" smtClean="0"/>
                        <a:t>operands</a:t>
                      </a:r>
                      <a:endParaRPr lang="en-US" sz="1400" dirty="0">
                        <a:solidFill>
                          <a:schemeClr val="tx1"/>
                        </a:solidFill>
                      </a:endParaRPr>
                    </a:p>
                  </a:txBody>
                  <a:tcPr marL="68580" marR="68580" marT="34286" marB="34286"/>
                </a:tc>
                <a:tc>
                  <a:txBody>
                    <a:bodyPr/>
                    <a:lstStyle/>
                    <a:p>
                      <a:r>
                        <a:rPr lang="en-US" sz="1400" dirty="0" smtClean="0"/>
                        <a:t>a – b = 2</a:t>
                      </a:r>
                      <a:endParaRPr lang="en-US" sz="1400" dirty="0">
                        <a:solidFill>
                          <a:schemeClr val="tx1"/>
                        </a:solidFill>
                      </a:endParaRPr>
                    </a:p>
                  </a:txBody>
                  <a:tcPr marL="68580" marR="68580" marT="34286" marB="34286"/>
                </a:tc>
              </a:tr>
              <a:tr h="3661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endParaRPr lang="en-US" sz="1400" dirty="0">
                        <a:solidFill>
                          <a:schemeClr val="tx1"/>
                        </a:solidFill>
                      </a:endParaRPr>
                    </a:p>
                  </a:txBody>
                  <a:tcPr marL="68580" marR="68580" marT="34286" marB="34286"/>
                </a:tc>
                <a:tc>
                  <a:txBody>
                    <a:bodyPr/>
                    <a:lstStyle/>
                    <a:p>
                      <a:r>
                        <a:rPr lang="en-US" sz="1400" dirty="0" smtClean="0"/>
                        <a:t>Multiplication of two</a:t>
                      </a:r>
                      <a:r>
                        <a:rPr lang="en-US" sz="1400" baseline="0" dirty="0" smtClean="0"/>
                        <a:t> operands</a:t>
                      </a:r>
                      <a:endParaRPr lang="en-US" sz="1400" dirty="0">
                        <a:solidFill>
                          <a:schemeClr val="tx1"/>
                        </a:solidFill>
                      </a:endParaRPr>
                    </a:p>
                  </a:txBody>
                  <a:tcPr marL="68580" marR="68580" marT="34286" marB="34286"/>
                </a:tc>
                <a:tc>
                  <a:txBody>
                    <a:bodyPr/>
                    <a:lstStyle/>
                    <a:p>
                      <a:r>
                        <a:rPr lang="en-US" sz="1400" dirty="0" smtClean="0"/>
                        <a:t>a * b = 8</a:t>
                      </a:r>
                      <a:endParaRPr lang="en-US" sz="1400" dirty="0">
                        <a:solidFill>
                          <a:schemeClr val="tx1"/>
                        </a:solidFill>
                      </a:endParaRPr>
                    </a:p>
                  </a:txBody>
                  <a:tcPr marL="68580" marR="68580" marT="34286" marB="34286"/>
                </a:tc>
              </a:tr>
              <a:tr h="366170">
                <a:tc>
                  <a:txBody>
                    <a:bodyPr/>
                    <a:lstStyle/>
                    <a:p>
                      <a:r>
                        <a:rPr lang="en-US" sz="1400" dirty="0" smtClean="0"/>
                        <a:t>/</a:t>
                      </a:r>
                      <a:endParaRPr lang="en-US" sz="1400" dirty="0">
                        <a:solidFill>
                          <a:schemeClr val="tx1"/>
                        </a:solidFill>
                      </a:endParaRPr>
                    </a:p>
                  </a:txBody>
                  <a:tcPr marL="68580" marR="68580" marT="34286" marB="34286"/>
                </a:tc>
                <a:tc>
                  <a:txBody>
                    <a:bodyPr/>
                    <a:lstStyle/>
                    <a:p>
                      <a:r>
                        <a:rPr lang="en-US" sz="1400" dirty="0" smtClean="0"/>
                        <a:t>Division of two </a:t>
                      </a:r>
                      <a:r>
                        <a:rPr lang="en-US" sz="1400" baseline="0" dirty="0" smtClean="0"/>
                        <a:t>operands</a:t>
                      </a:r>
                      <a:endParaRPr lang="en-US" sz="1400" dirty="0">
                        <a:solidFill>
                          <a:schemeClr val="tx1"/>
                        </a:solidFill>
                      </a:endParaRPr>
                    </a:p>
                  </a:txBody>
                  <a:tcPr marL="68580" marR="68580" marT="34286" marB="34286"/>
                </a:tc>
                <a:tc>
                  <a:txBody>
                    <a:bodyPr/>
                    <a:lstStyle/>
                    <a:p>
                      <a:r>
                        <a:rPr lang="en-US" sz="1400" dirty="0" smtClean="0"/>
                        <a:t>a</a:t>
                      </a:r>
                      <a:r>
                        <a:rPr lang="en-US" sz="1400" baseline="0" dirty="0" smtClean="0"/>
                        <a:t> </a:t>
                      </a:r>
                      <a:r>
                        <a:rPr lang="en-US" sz="1400" dirty="0" smtClean="0"/>
                        <a:t>/ b = 2</a:t>
                      </a:r>
                      <a:endParaRPr lang="en-US" sz="1400" dirty="0">
                        <a:solidFill>
                          <a:schemeClr val="tx1"/>
                        </a:solidFill>
                      </a:endParaRPr>
                    </a:p>
                  </a:txBody>
                  <a:tcPr marL="68580" marR="68580" marT="34286" marB="34286"/>
                </a:tc>
              </a:tr>
              <a:tr h="643280">
                <a:tc>
                  <a:txBody>
                    <a:bodyPr/>
                    <a:lstStyle/>
                    <a:p>
                      <a:r>
                        <a:rPr lang="en-US" sz="1400" dirty="0" smtClean="0"/>
                        <a:t>%</a:t>
                      </a:r>
                      <a:endParaRPr lang="en-US" sz="1400" dirty="0">
                        <a:solidFill>
                          <a:schemeClr val="tx1"/>
                        </a:solidFill>
                      </a:endParaRPr>
                    </a:p>
                  </a:txBody>
                  <a:tcPr marL="68580" marR="68580" marT="34286" marB="34286"/>
                </a:tc>
                <a:tc>
                  <a:txBody>
                    <a:bodyPr/>
                    <a:lstStyle/>
                    <a:p>
                      <a:r>
                        <a:rPr lang="en-US" sz="1400" dirty="0" smtClean="0"/>
                        <a:t>Modulus gives the remainder after division</a:t>
                      </a:r>
                      <a:r>
                        <a:rPr lang="en-US" sz="1400" baseline="0" dirty="0" smtClean="0"/>
                        <a:t> of two operands</a:t>
                      </a:r>
                      <a:endParaRPr lang="en-US" sz="1400" dirty="0">
                        <a:solidFill>
                          <a:schemeClr val="tx1"/>
                        </a:solidFill>
                      </a:endParaRPr>
                    </a:p>
                  </a:txBody>
                  <a:tcPr marL="68580" marR="68580" marT="34286" marB="34286"/>
                </a:tc>
                <a:tc>
                  <a:txBody>
                    <a:bodyPr/>
                    <a:lstStyle/>
                    <a:p>
                      <a:r>
                        <a:rPr lang="en-US" sz="1400" dirty="0" smtClean="0"/>
                        <a:t> a % b</a:t>
                      </a:r>
                      <a:r>
                        <a:rPr lang="en-US" sz="1400" baseline="0" dirty="0" smtClean="0"/>
                        <a:t> = 0</a:t>
                      </a:r>
                      <a:endParaRPr lang="en-US" sz="1400" dirty="0">
                        <a:solidFill>
                          <a:schemeClr val="tx1"/>
                        </a:solidFill>
                      </a:endParaRPr>
                    </a:p>
                  </a:txBody>
                  <a:tcPr marL="68580" marR="68580" marT="34286" marB="34286"/>
                </a:tc>
              </a:tr>
            </a:tbl>
          </a:graphicData>
        </a:graphic>
      </p:graphicFrame>
    </p:spTree>
    <p:extLst>
      <p:ext uri="{BB962C8B-B14F-4D97-AF65-F5344CB8AC3E}">
        <p14:creationId xmlns:p14="http://schemas.microsoft.com/office/powerpoint/2010/main" val="865319884"/>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0301" y="219075"/>
            <a:ext cx="6781800" cy="3715147"/>
          </a:xfrm>
        </p:spPr>
        <p:txBody>
          <a:bodyPr rtlCol="0">
            <a:normAutofit/>
          </a:bodyPr>
          <a:lstStyle/>
          <a:p>
            <a:pPr>
              <a:buFont typeface="Wingdings" pitchFamily="2" charset="2"/>
              <a:buChar char="Ø"/>
              <a:defRPr/>
            </a:pPr>
            <a:r>
              <a:rPr lang="en-US" sz="3200" dirty="0" smtClean="0">
                <a:solidFill>
                  <a:srgbClr val="FF0000"/>
                </a:solidFill>
                <a:cs typeface="Times New Roman" pitchFamily="18" charset="0"/>
              </a:rPr>
              <a:t>Unary Operator</a:t>
            </a:r>
          </a:p>
          <a:p>
            <a:pPr>
              <a:spcBef>
                <a:spcPts val="0"/>
              </a:spcBef>
              <a:buNone/>
              <a:defRPr/>
            </a:pPr>
            <a:r>
              <a:rPr lang="en-US" sz="1800" dirty="0">
                <a:cs typeface="Times New Roman" pitchFamily="18" charset="0"/>
              </a:rPr>
              <a:t>These operator requires only one operand.</a:t>
            </a:r>
          </a:p>
        </p:txBody>
      </p:sp>
      <p:graphicFrame>
        <p:nvGraphicFramePr>
          <p:cNvPr id="5" name="Table 4"/>
          <p:cNvGraphicFramePr>
            <a:graphicFrameLocks noGrp="1"/>
          </p:cNvGraphicFramePr>
          <p:nvPr>
            <p:extLst>
              <p:ext uri="{D42A27DB-BD31-4B8C-83A1-F6EECF244321}">
                <p14:modId xmlns:p14="http://schemas.microsoft.com/office/powerpoint/2010/main" val="1749896767"/>
              </p:ext>
            </p:extLst>
          </p:nvPr>
        </p:nvGraphicFramePr>
        <p:xfrm>
          <a:off x="2495551" y="1162050"/>
          <a:ext cx="6457952" cy="3063589"/>
        </p:xfrm>
        <a:graphic>
          <a:graphicData uri="http://schemas.openxmlformats.org/drawingml/2006/table">
            <a:tbl>
              <a:tblPr firstRow="1" bandRow="1">
                <a:tableStyleId>{616DA210-FB5B-4158-B5E0-FEB733F419BA}</a:tableStyleId>
              </a:tblPr>
              <a:tblGrid>
                <a:gridCol w="968694"/>
                <a:gridCol w="2825353"/>
                <a:gridCol w="2663905"/>
              </a:tblGrid>
              <a:tr h="557749">
                <a:tc>
                  <a:txBody>
                    <a:bodyPr/>
                    <a:lstStyle/>
                    <a:p>
                      <a:r>
                        <a:rPr lang="en-US" sz="1500" dirty="0" smtClean="0"/>
                        <a:t>Operator</a:t>
                      </a:r>
                      <a:endParaRPr lang="en-US" sz="1500" b="1" dirty="0">
                        <a:solidFill>
                          <a:schemeClr val="tx1"/>
                        </a:solidFill>
                      </a:endParaRPr>
                    </a:p>
                  </a:txBody>
                  <a:tcPr marL="68580" marR="68580" marT="34283" marB="34283"/>
                </a:tc>
                <a:tc>
                  <a:txBody>
                    <a:bodyPr/>
                    <a:lstStyle/>
                    <a:p>
                      <a:r>
                        <a:rPr lang="en-US" sz="1500" dirty="0" smtClean="0"/>
                        <a:t>Description</a:t>
                      </a:r>
                      <a:endParaRPr lang="en-US" sz="1500" b="1" dirty="0">
                        <a:solidFill>
                          <a:schemeClr val="tx1"/>
                        </a:solidFill>
                      </a:endParaRPr>
                    </a:p>
                  </a:txBody>
                  <a:tcPr marL="68580" marR="68580" marT="34283" marB="34283"/>
                </a:tc>
                <a:tc>
                  <a:txBody>
                    <a:bodyPr/>
                    <a:lstStyle/>
                    <a:p>
                      <a:r>
                        <a:rPr lang="en-US" sz="1500" dirty="0" smtClean="0"/>
                        <a:t>Example(count=1)</a:t>
                      </a:r>
                      <a:endParaRPr lang="en-US" sz="1500" b="1" dirty="0">
                        <a:solidFill>
                          <a:schemeClr val="tx1"/>
                        </a:solidFill>
                      </a:endParaRPr>
                    </a:p>
                  </a:txBody>
                  <a:tcPr marL="68580" marR="68580" marT="34283" marB="34283"/>
                </a:tc>
              </a:tr>
              <a:tr h="5254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endParaRPr lang="en-US" sz="1400" dirty="0">
                        <a:solidFill>
                          <a:schemeClr val="tx1"/>
                        </a:solidFill>
                      </a:endParaRPr>
                    </a:p>
                  </a:txBody>
                  <a:tcPr marL="68580" marR="68580" marT="34283" marB="34283"/>
                </a:tc>
                <a:tc>
                  <a:txBody>
                    <a:bodyPr/>
                    <a:lstStyle/>
                    <a:p>
                      <a:r>
                        <a:rPr lang="en-US" sz="1400" dirty="0" smtClean="0"/>
                        <a:t>unary plus is used to show positive value</a:t>
                      </a:r>
                      <a:endParaRPr lang="en-US" sz="1400" dirty="0">
                        <a:solidFill>
                          <a:schemeClr val="tx1"/>
                        </a:solidFill>
                      </a:endParaRPr>
                    </a:p>
                  </a:txBody>
                  <a:tcPr marL="68580" marR="68580" marT="34283" marB="34283"/>
                </a:tc>
                <a:tc>
                  <a:txBody>
                    <a:bodyPr/>
                    <a:lstStyle/>
                    <a:p>
                      <a:r>
                        <a:rPr lang="en-US" sz="1400" dirty="0" smtClean="0"/>
                        <a:t>+count; 	value</a:t>
                      </a:r>
                      <a:r>
                        <a:rPr lang="en-US" sz="1400" baseline="0" dirty="0" smtClean="0"/>
                        <a:t> is 1</a:t>
                      </a:r>
                      <a:endParaRPr lang="en-US" sz="1400" dirty="0">
                        <a:solidFill>
                          <a:schemeClr val="tx1"/>
                        </a:solidFill>
                      </a:endParaRPr>
                    </a:p>
                  </a:txBody>
                  <a:tcPr marL="68580" marR="68580" marT="34283" marB="34283"/>
                </a:tc>
              </a:tr>
              <a:tr h="525416">
                <a:tc>
                  <a:txBody>
                    <a:bodyPr/>
                    <a:lstStyle/>
                    <a:p>
                      <a:r>
                        <a:rPr lang="en-US" sz="1400" dirty="0" smtClean="0"/>
                        <a:t>-</a:t>
                      </a:r>
                      <a:endParaRPr lang="en-US" sz="1400" dirty="0">
                        <a:solidFill>
                          <a:schemeClr val="tx1"/>
                        </a:solidFill>
                      </a:endParaRPr>
                    </a:p>
                  </a:txBody>
                  <a:tcPr marL="68580" marR="68580" marT="34283" marB="34283"/>
                </a:tc>
                <a:tc>
                  <a:txBody>
                    <a:bodyPr/>
                    <a:lstStyle/>
                    <a:p>
                      <a:r>
                        <a:rPr lang="en-US" sz="1400" dirty="0" smtClean="0"/>
                        <a:t>unary minus negates</a:t>
                      </a:r>
                      <a:r>
                        <a:rPr lang="en-US" sz="1400" baseline="0" dirty="0" smtClean="0"/>
                        <a:t> the value of operand</a:t>
                      </a:r>
                      <a:endParaRPr lang="en-US" sz="1400" dirty="0">
                        <a:solidFill>
                          <a:schemeClr val="tx1"/>
                        </a:solidFill>
                      </a:endParaRPr>
                    </a:p>
                  </a:txBody>
                  <a:tcPr marL="68580" marR="68580" marT="34283" marB="34283"/>
                </a:tc>
                <a:tc>
                  <a:txBody>
                    <a:bodyPr/>
                    <a:lstStyle/>
                    <a:p>
                      <a:r>
                        <a:rPr lang="en-US" sz="1400" dirty="0" smtClean="0"/>
                        <a:t>-count; 	value</a:t>
                      </a:r>
                      <a:r>
                        <a:rPr lang="en-US" sz="1400" baseline="0" dirty="0" smtClean="0"/>
                        <a:t> is -1</a:t>
                      </a:r>
                      <a:endParaRPr lang="en-US" sz="1400" dirty="0">
                        <a:solidFill>
                          <a:schemeClr val="tx1"/>
                        </a:solidFill>
                      </a:endParaRPr>
                    </a:p>
                  </a:txBody>
                  <a:tcPr marL="68580" marR="68580" marT="34283" marB="34283"/>
                </a:tc>
              </a:tr>
              <a:tr h="727504">
                <a:tc>
                  <a:txBody>
                    <a:bodyPr/>
                    <a:lstStyle/>
                    <a:p>
                      <a:r>
                        <a:rPr lang="en-US" sz="1400" dirty="0" smtClean="0"/>
                        <a:t>++</a:t>
                      </a:r>
                      <a:endParaRPr lang="en-US" sz="1400" dirty="0">
                        <a:solidFill>
                          <a:schemeClr val="tx1"/>
                        </a:solidFill>
                      </a:endParaRPr>
                    </a:p>
                  </a:txBody>
                  <a:tcPr marL="68580" marR="68580" marT="34283" marB="34283"/>
                </a:tc>
                <a:tc>
                  <a:txBody>
                    <a:bodyPr/>
                    <a:lstStyle/>
                    <a:p>
                      <a:r>
                        <a:rPr lang="en-US" sz="1400" dirty="0" smtClean="0"/>
                        <a:t>Increment operator is used</a:t>
                      </a:r>
                      <a:r>
                        <a:rPr lang="en-US" sz="1400" baseline="0" dirty="0" smtClean="0"/>
                        <a:t> to increase the operand value by 1</a:t>
                      </a:r>
                      <a:endParaRPr lang="en-US" sz="1400" dirty="0">
                        <a:solidFill>
                          <a:schemeClr val="tx1"/>
                        </a:solidFill>
                      </a:endParaRPr>
                    </a:p>
                  </a:txBody>
                  <a:tcPr marL="68580" marR="68580" marT="34283" marB="34283"/>
                </a:tc>
                <a:tc>
                  <a:txBody>
                    <a:bodyPr/>
                    <a:lstStyle/>
                    <a:p>
                      <a:r>
                        <a:rPr lang="en-US" sz="1400" dirty="0" smtClean="0"/>
                        <a:t>++count; 	value is 2</a:t>
                      </a:r>
                    </a:p>
                    <a:p>
                      <a:r>
                        <a:rPr lang="en-US" sz="1400" dirty="0" smtClean="0"/>
                        <a:t>count++; 	value is 2</a:t>
                      </a:r>
                      <a:endParaRPr lang="en-US" sz="1400" dirty="0">
                        <a:solidFill>
                          <a:schemeClr val="tx1"/>
                        </a:solidFill>
                      </a:endParaRPr>
                    </a:p>
                  </a:txBody>
                  <a:tcPr marL="68580" marR="68580" marT="34283" marB="34283"/>
                </a:tc>
              </a:tr>
              <a:tr h="727504">
                <a:tc>
                  <a:txBody>
                    <a:bodyPr/>
                    <a:lstStyle/>
                    <a:p>
                      <a:r>
                        <a:rPr lang="en-US" sz="1400" dirty="0" smtClean="0"/>
                        <a:t>--</a:t>
                      </a:r>
                      <a:endParaRPr lang="en-US" sz="1400" dirty="0">
                        <a:solidFill>
                          <a:schemeClr val="tx1"/>
                        </a:solidFill>
                      </a:endParaRPr>
                    </a:p>
                  </a:txBody>
                  <a:tcPr marL="68580" marR="68580" marT="34283" marB="34283"/>
                </a:tc>
                <a:tc>
                  <a:txBody>
                    <a:bodyPr/>
                    <a:lstStyle/>
                    <a:p>
                      <a:r>
                        <a:rPr lang="en-US" sz="1400" dirty="0" smtClean="0"/>
                        <a:t>Decrement operator is used to decrease</a:t>
                      </a:r>
                      <a:r>
                        <a:rPr lang="en-US" sz="1400" baseline="0" dirty="0" smtClean="0"/>
                        <a:t> </a:t>
                      </a:r>
                      <a:r>
                        <a:rPr lang="en-US" sz="1400" dirty="0" smtClean="0"/>
                        <a:t>the operand value by 1</a:t>
                      </a:r>
                      <a:endParaRPr lang="en-US" sz="1400" dirty="0">
                        <a:solidFill>
                          <a:schemeClr val="tx1"/>
                        </a:solidFill>
                      </a:endParaRPr>
                    </a:p>
                  </a:txBody>
                  <a:tcPr marL="68580" marR="68580" marT="34283" marB="34283"/>
                </a:tc>
                <a:tc>
                  <a:txBody>
                    <a:bodyPr/>
                    <a:lstStyle/>
                    <a:p>
                      <a:r>
                        <a:rPr lang="en-US" sz="1400" dirty="0" smtClean="0"/>
                        <a:t>--count; 	value is 1 </a:t>
                      </a:r>
                    </a:p>
                    <a:p>
                      <a:r>
                        <a:rPr lang="en-US" sz="1400" dirty="0" smtClean="0"/>
                        <a:t>count--; 	value</a:t>
                      </a:r>
                      <a:r>
                        <a:rPr lang="en-US" sz="1400" baseline="0" dirty="0" smtClean="0"/>
                        <a:t> is 1</a:t>
                      </a:r>
                      <a:endParaRPr lang="en-US" sz="1400" dirty="0">
                        <a:solidFill>
                          <a:schemeClr val="tx1"/>
                        </a:solidFill>
                      </a:endParaRPr>
                    </a:p>
                  </a:txBody>
                  <a:tcPr marL="68580" marR="68580" marT="34283" marB="34283"/>
                </a:tc>
              </a:tr>
            </a:tbl>
          </a:graphicData>
        </a:graphic>
      </p:graphicFrame>
      <p:grpSp>
        <p:nvGrpSpPr>
          <p:cNvPr id="24605" name="Group 9"/>
          <p:cNvGrpSpPr>
            <a:grpSpLocks/>
          </p:cNvGrpSpPr>
          <p:nvPr/>
        </p:nvGrpSpPr>
        <p:grpSpPr bwMode="auto">
          <a:xfrm>
            <a:off x="2867025" y="4398432"/>
            <a:ext cx="6159105" cy="2040467"/>
            <a:chOff x="374815" y="4953000"/>
            <a:chExt cx="8007185" cy="2567701"/>
          </a:xfrm>
        </p:grpSpPr>
        <p:sp>
          <p:nvSpPr>
            <p:cNvPr id="6" name="Rounded Rectangle 5"/>
            <p:cNvSpPr/>
            <p:nvPr/>
          </p:nvSpPr>
          <p:spPr>
            <a:xfrm>
              <a:off x="761997" y="5181600"/>
              <a:ext cx="7620003" cy="129540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dirty="0"/>
            </a:p>
          </p:txBody>
        </p:sp>
        <p:sp>
          <p:nvSpPr>
            <p:cNvPr id="24607" name="TextBox 6"/>
            <p:cNvSpPr txBox="1">
              <a:spLocks noChangeArrowheads="1"/>
            </p:cNvSpPr>
            <p:nvPr/>
          </p:nvSpPr>
          <p:spPr bwMode="auto">
            <a:xfrm>
              <a:off x="838199" y="5181600"/>
              <a:ext cx="7465713" cy="233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dirty="0">
                  <a:latin typeface="Calibri" panose="020F0502020204030204" pitchFamily="34" charset="0"/>
                </a:rPr>
                <a:t>++count	increments count by 1 and then uses its value as the value of the expression. This is known a </a:t>
              </a:r>
              <a:r>
                <a:rPr lang="en-US" b="1" dirty="0">
                  <a:latin typeface="Calibri" panose="020F0502020204030204" pitchFamily="34" charset="0"/>
                </a:rPr>
                <a:t>prefix operator</a:t>
              </a:r>
              <a:r>
                <a:rPr lang="en-US" dirty="0">
                  <a:latin typeface="Calibri" panose="020F0502020204030204" pitchFamily="34" charset="0"/>
                </a:rPr>
                <a:t>.</a:t>
              </a:r>
            </a:p>
            <a:p>
              <a:pPr algn="just" eaLnBrk="1" hangingPunct="1"/>
              <a:r>
                <a:rPr lang="en-US" dirty="0">
                  <a:latin typeface="Calibri" panose="020F0502020204030204" pitchFamily="34" charset="0"/>
                </a:rPr>
                <a:t>count++ 	uses count as the value of the expression and then increments count by 1. This is known as </a:t>
              </a:r>
              <a:r>
                <a:rPr lang="en-US" b="1" dirty="0">
                  <a:latin typeface="Calibri" panose="020F0502020204030204" pitchFamily="34" charset="0"/>
                </a:rPr>
                <a:t>postfix operator</a:t>
              </a:r>
              <a:r>
                <a:rPr lang="en-US" dirty="0">
                  <a:latin typeface="Calibri" panose="020F0502020204030204" pitchFamily="34" charset="0"/>
                </a:rPr>
                <a:t>. </a:t>
              </a:r>
            </a:p>
          </p:txBody>
        </p:sp>
        <p:sp>
          <p:nvSpPr>
            <p:cNvPr id="24608" name="Litebulb"/>
            <p:cNvSpPr>
              <a:spLocks noEditPoints="1" noChangeArrowheads="1"/>
            </p:cNvSpPr>
            <p:nvPr/>
          </p:nvSpPr>
          <p:spPr bwMode="auto">
            <a:xfrm>
              <a:off x="374815" y="4953000"/>
              <a:ext cx="615785" cy="564767"/>
            </a:xfrm>
            <a:custGeom>
              <a:avLst/>
              <a:gdLst>
                <a:gd name="T0" fmla="*/ 250236346 w 21600"/>
                <a:gd name="T1" fmla="*/ 0 h 21600"/>
                <a:gd name="T2" fmla="*/ 500471780 w 21600"/>
                <a:gd name="T3" fmla="*/ 139103369 h 21600"/>
                <a:gd name="T4" fmla="*/ 0 w 21600"/>
                <a:gd name="T5" fmla="*/ 139103369 h 21600"/>
                <a:gd name="T6" fmla="*/ 250236346 w 21600"/>
                <a:gd name="T7" fmla="*/ 386100414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p>
              <a:endParaRPr lang="en-US"/>
            </a:p>
          </p:txBody>
        </p:sp>
      </p:grpSp>
    </p:spTree>
    <p:extLst>
      <p:ext uri="{BB962C8B-B14F-4D97-AF65-F5344CB8AC3E}">
        <p14:creationId xmlns:p14="http://schemas.microsoft.com/office/powerpoint/2010/main" val="251799697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1"/>
          </p:nvPr>
        </p:nvSpPr>
        <p:spPr>
          <a:xfrm>
            <a:off x="352425" y="247650"/>
            <a:ext cx="11534775" cy="5238751"/>
          </a:xfrm>
        </p:spPr>
        <p:txBody>
          <a:bodyPr rtlCol="0">
            <a:normAutofit/>
          </a:bodyPr>
          <a:lstStyle/>
          <a:p>
            <a:pPr algn="just">
              <a:buFont typeface="Wingdings" pitchFamily="2" charset="2"/>
              <a:buChar char="Ø"/>
              <a:defRPr/>
            </a:pPr>
            <a:r>
              <a:rPr lang="en-US" dirty="0" smtClean="0">
                <a:solidFill>
                  <a:srgbClr val="FF0000"/>
                </a:solidFill>
                <a:cs typeface="Times New Roman" pitchFamily="18" charset="0"/>
              </a:rPr>
              <a:t>Relational Operator</a:t>
            </a:r>
          </a:p>
          <a:p>
            <a:pPr algn="just">
              <a:spcBef>
                <a:spcPts val="0"/>
              </a:spcBef>
              <a:buNone/>
              <a:defRPr/>
            </a:pPr>
            <a:r>
              <a:rPr lang="en-US" sz="2400" dirty="0"/>
              <a:t>      It compares two operands depending upon the their relation. Expression generates zero(false) or nonzero(true) value.</a:t>
            </a:r>
            <a:endParaRPr lang="en-US" sz="2400" dirty="0">
              <a:solidFill>
                <a:schemeClr val="accent5">
                  <a:lumMod val="50000"/>
                </a:schemeClr>
              </a:solidFill>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32025930"/>
              </p:ext>
            </p:extLst>
          </p:nvPr>
        </p:nvGraphicFramePr>
        <p:xfrm>
          <a:off x="190501" y="1438275"/>
          <a:ext cx="11696700" cy="4908070"/>
        </p:xfrm>
        <a:graphic>
          <a:graphicData uri="http://schemas.openxmlformats.org/drawingml/2006/table">
            <a:tbl>
              <a:tblPr firstRow="1" bandRow="1">
                <a:tableStyleId>{616DA210-FB5B-4158-B5E0-FEB733F419BA}</a:tableStyleId>
              </a:tblPr>
              <a:tblGrid>
                <a:gridCol w="1196366"/>
                <a:gridCol w="7576160"/>
                <a:gridCol w="2924174"/>
              </a:tblGrid>
              <a:tr h="876152">
                <a:tc>
                  <a:txBody>
                    <a:bodyPr/>
                    <a:lstStyle/>
                    <a:p>
                      <a:r>
                        <a:rPr lang="en-US" sz="1800" dirty="0" smtClean="0"/>
                        <a:t>Operator</a:t>
                      </a:r>
                      <a:endParaRPr lang="en-US" sz="1800" b="1" dirty="0">
                        <a:solidFill>
                          <a:schemeClr val="tx1"/>
                        </a:solidFill>
                      </a:endParaRPr>
                    </a:p>
                  </a:txBody>
                  <a:tcPr marL="68580" marR="68580" marT="34287" marB="34287"/>
                </a:tc>
                <a:tc>
                  <a:txBody>
                    <a:bodyPr/>
                    <a:lstStyle/>
                    <a:p>
                      <a:r>
                        <a:rPr lang="en-US" sz="1800" dirty="0" smtClean="0"/>
                        <a:t>Description</a:t>
                      </a:r>
                      <a:endParaRPr lang="en-US" sz="1800" b="1" dirty="0">
                        <a:solidFill>
                          <a:schemeClr val="tx1"/>
                        </a:solidFill>
                      </a:endParaRPr>
                    </a:p>
                  </a:txBody>
                  <a:tcPr marL="68580" marR="68580" marT="34287" marB="34287"/>
                </a:tc>
                <a:tc>
                  <a:txBody>
                    <a:bodyPr/>
                    <a:lstStyle/>
                    <a:p>
                      <a:r>
                        <a:rPr lang="en-US" sz="1800" dirty="0" smtClean="0"/>
                        <a:t>Example (a=10 and b=20)</a:t>
                      </a:r>
                      <a:endParaRPr lang="en-US" sz="1800" b="1" dirty="0">
                        <a:solidFill>
                          <a:schemeClr val="tx1"/>
                        </a:solidFill>
                      </a:endParaRPr>
                    </a:p>
                  </a:txBody>
                  <a:tcPr marL="68580" marR="68580" marT="34287" marB="34287"/>
                </a:tc>
              </a:tr>
              <a:tr h="681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&lt;</a:t>
                      </a:r>
                      <a:endParaRPr lang="en-US" sz="1800" dirty="0">
                        <a:solidFill>
                          <a:schemeClr val="tx1"/>
                        </a:solidFill>
                      </a:endParaRPr>
                    </a:p>
                  </a:txBody>
                  <a:tcPr marL="68580" marR="68580" marT="34287" marB="34287"/>
                </a:tc>
                <a:tc>
                  <a:txBody>
                    <a:bodyPr/>
                    <a:lstStyle/>
                    <a:p>
                      <a:pPr algn="just"/>
                      <a:r>
                        <a:rPr lang="en-US" sz="1800" dirty="0" smtClean="0">
                          <a:effectLst/>
                        </a:rPr>
                        <a:t>less than, checks if the value of left operand is less than the value of right operand, if yes then condition becomes true.</a:t>
                      </a:r>
                      <a:endParaRPr lang="en-US" sz="1800" dirty="0">
                        <a:effectLst/>
                      </a:endParaRPr>
                    </a:p>
                  </a:txBody>
                  <a:tcPr marL="19274" marR="19274" marT="19273" marB="19273"/>
                </a:tc>
                <a:tc>
                  <a:txBody>
                    <a:bodyPr/>
                    <a:lstStyle/>
                    <a:p>
                      <a:pPr algn="just"/>
                      <a:r>
                        <a:rPr lang="en-US" sz="1800" dirty="0" smtClean="0">
                          <a:effectLst/>
                        </a:rPr>
                        <a:t>(a &lt; b) value is 1(true)</a:t>
                      </a:r>
                      <a:endParaRPr lang="en-US" sz="1800" dirty="0">
                        <a:effectLst/>
                      </a:endParaRPr>
                    </a:p>
                  </a:txBody>
                  <a:tcPr marL="19274" marR="19274" marT="19273" marB="19273"/>
                </a:tc>
              </a:tr>
              <a:tr h="681975">
                <a:tc>
                  <a:txBody>
                    <a:bodyPr/>
                    <a:lstStyle/>
                    <a:p>
                      <a:r>
                        <a:rPr lang="en-US" sz="1800" dirty="0" smtClean="0"/>
                        <a:t>&lt;=</a:t>
                      </a:r>
                      <a:endParaRPr lang="en-US" sz="1800" dirty="0">
                        <a:solidFill>
                          <a:schemeClr val="tx1"/>
                        </a:solidFill>
                      </a:endParaRPr>
                    </a:p>
                  </a:txBody>
                  <a:tcPr marL="68580" marR="68580" marT="34287" marB="34287"/>
                </a:tc>
                <a:tc>
                  <a:txBody>
                    <a:bodyPr/>
                    <a:lstStyle/>
                    <a:p>
                      <a:pPr algn="just"/>
                      <a:r>
                        <a:rPr lang="en-US" sz="1800" dirty="0" smtClean="0">
                          <a:effectLst/>
                        </a:rPr>
                        <a:t>less than or equal to, checks if the value of left operand is less than or equal to the value of right operand, if yes then condition becomes true.</a:t>
                      </a:r>
                      <a:endParaRPr lang="en-US" sz="1800" dirty="0">
                        <a:effectLst/>
                      </a:endParaRPr>
                    </a:p>
                  </a:txBody>
                  <a:tcPr marL="19274" marR="19274" marT="19273" marB="19273"/>
                </a:tc>
                <a:tc>
                  <a:txBody>
                    <a:bodyPr/>
                    <a:lstStyle/>
                    <a:p>
                      <a:pPr algn="just"/>
                      <a:r>
                        <a:rPr lang="en-US" sz="1800" dirty="0" smtClean="0">
                          <a:effectLst/>
                        </a:rPr>
                        <a:t>(a &lt;= b) value is 1 (true).</a:t>
                      </a:r>
                      <a:endParaRPr lang="en-US" sz="1800" dirty="0">
                        <a:effectLst/>
                      </a:endParaRPr>
                    </a:p>
                  </a:txBody>
                  <a:tcPr marL="19274" marR="19274" marT="19273" marB="19273"/>
                </a:tc>
              </a:tr>
              <a:tr h="681975">
                <a:tc>
                  <a:txBody>
                    <a:bodyPr/>
                    <a:lstStyle/>
                    <a:p>
                      <a:r>
                        <a:rPr lang="en-US" sz="1800" dirty="0" smtClean="0"/>
                        <a:t>&gt;</a:t>
                      </a:r>
                      <a:endParaRPr lang="en-US" sz="1800" dirty="0">
                        <a:solidFill>
                          <a:schemeClr val="tx1"/>
                        </a:solidFill>
                      </a:endParaRPr>
                    </a:p>
                  </a:txBody>
                  <a:tcPr marL="68580" marR="68580" marT="34287" marB="34287"/>
                </a:tc>
                <a:tc>
                  <a:txBody>
                    <a:bodyPr/>
                    <a:lstStyle/>
                    <a:p>
                      <a:pPr algn="just"/>
                      <a:r>
                        <a:rPr lang="en-US" sz="1800" dirty="0" smtClean="0">
                          <a:effectLst/>
                        </a:rPr>
                        <a:t>greater than, checks if the value of left operand is greater than the value of right operand, if yes then condition becomes true.</a:t>
                      </a:r>
                      <a:endParaRPr lang="en-US" sz="1800" dirty="0">
                        <a:effectLst/>
                      </a:endParaRPr>
                    </a:p>
                  </a:txBody>
                  <a:tcPr marL="19274" marR="19274" marT="19273" marB="19273"/>
                </a:tc>
                <a:tc>
                  <a:txBody>
                    <a:bodyPr/>
                    <a:lstStyle/>
                    <a:p>
                      <a:pPr algn="just"/>
                      <a:r>
                        <a:rPr lang="en-US" sz="1800" dirty="0" smtClean="0">
                          <a:effectLst/>
                        </a:rPr>
                        <a:t>(a &gt; b) value is 0 (not true).</a:t>
                      </a:r>
                      <a:endParaRPr lang="en-US" sz="1800" dirty="0">
                        <a:effectLst/>
                      </a:endParaRPr>
                    </a:p>
                  </a:txBody>
                  <a:tcPr marL="19274" marR="19274" marT="19273" marB="19273"/>
                </a:tc>
              </a:tr>
              <a:tr h="681975">
                <a:tc>
                  <a:txBody>
                    <a:bodyPr/>
                    <a:lstStyle/>
                    <a:p>
                      <a:r>
                        <a:rPr lang="en-US" sz="1800" dirty="0" smtClean="0"/>
                        <a:t>&gt;=</a:t>
                      </a:r>
                      <a:endParaRPr lang="en-US" sz="1800" dirty="0">
                        <a:solidFill>
                          <a:schemeClr val="tx1"/>
                        </a:solidFill>
                      </a:endParaRPr>
                    </a:p>
                  </a:txBody>
                  <a:tcPr marL="68580" marR="68580" marT="34287" marB="34287"/>
                </a:tc>
                <a:tc>
                  <a:txBody>
                    <a:bodyPr/>
                    <a:lstStyle/>
                    <a:p>
                      <a:pPr algn="just"/>
                      <a:r>
                        <a:rPr lang="en-US" sz="1800" dirty="0" smtClean="0">
                          <a:effectLst/>
                        </a:rPr>
                        <a:t>greater than or equal to,</a:t>
                      </a:r>
                      <a:r>
                        <a:rPr lang="en-US" sz="1800" baseline="0" dirty="0" smtClean="0">
                          <a:effectLst/>
                        </a:rPr>
                        <a:t> </a:t>
                      </a:r>
                      <a:r>
                        <a:rPr lang="en-US" sz="1800" dirty="0" smtClean="0">
                          <a:effectLst/>
                        </a:rPr>
                        <a:t>checks if the value of left operand is greater than or equal to the value of right operand, if yes then condition becomes true.</a:t>
                      </a:r>
                      <a:endParaRPr lang="en-US" sz="1800" dirty="0">
                        <a:effectLst/>
                      </a:endParaRPr>
                    </a:p>
                  </a:txBody>
                  <a:tcPr marL="19274" marR="19274" marT="19273" marB="19273"/>
                </a:tc>
                <a:tc>
                  <a:txBody>
                    <a:bodyPr/>
                    <a:lstStyle/>
                    <a:p>
                      <a:pPr algn="just"/>
                      <a:r>
                        <a:rPr lang="en-US" sz="1800" dirty="0" smtClean="0">
                          <a:effectLst/>
                        </a:rPr>
                        <a:t>(a &gt;= b) value is 1 (true).</a:t>
                      </a:r>
                      <a:endParaRPr lang="en-US" sz="1800" dirty="0">
                        <a:effectLst/>
                      </a:endParaRPr>
                    </a:p>
                  </a:txBody>
                  <a:tcPr marL="19274" marR="19274" marT="19273" marB="19273"/>
                </a:tc>
              </a:tr>
              <a:tr h="622043">
                <a:tc>
                  <a:txBody>
                    <a:bodyPr/>
                    <a:lstStyle/>
                    <a:p>
                      <a:r>
                        <a:rPr lang="en-US" sz="1800" dirty="0" smtClean="0"/>
                        <a:t>==</a:t>
                      </a:r>
                      <a:endParaRPr lang="en-US" sz="1800" dirty="0">
                        <a:solidFill>
                          <a:schemeClr val="tx1"/>
                        </a:solidFill>
                      </a:endParaRPr>
                    </a:p>
                  </a:txBody>
                  <a:tcPr marL="68580" marR="68580" marT="34287" marB="34287"/>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dirty="0" smtClean="0"/>
                        <a:t>equality</a:t>
                      </a:r>
                      <a:r>
                        <a:rPr lang="en-US" sz="1800" baseline="0" dirty="0" smtClean="0"/>
                        <a:t> ,ch</a:t>
                      </a:r>
                      <a:r>
                        <a:rPr lang="en-US" sz="1800" dirty="0" smtClean="0">
                          <a:effectLst/>
                        </a:rPr>
                        <a:t>ecks if the value of two operands is equal or not, if yes then condition becomes true.</a:t>
                      </a:r>
                    </a:p>
                  </a:txBody>
                  <a:tcPr marL="68580" marR="68580" marT="34287" marB="34287"/>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dirty="0" smtClean="0">
                          <a:effectLst/>
                        </a:rPr>
                        <a:t>(a == b) value is 0 (not true).</a:t>
                      </a:r>
                    </a:p>
                  </a:txBody>
                  <a:tcPr marL="68580" marR="68580" marT="34287" marB="34287"/>
                </a:tc>
              </a:tr>
              <a:tr h="681975">
                <a:tc>
                  <a:txBody>
                    <a:bodyPr/>
                    <a:lstStyle/>
                    <a:p>
                      <a:r>
                        <a:rPr lang="en-US" sz="1800" dirty="0" smtClean="0"/>
                        <a:t>!=</a:t>
                      </a:r>
                      <a:endParaRPr lang="en-US" sz="1800" dirty="0">
                        <a:solidFill>
                          <a:schemeClr val="tx1"/>
                        </a:solidFill>
                      </a:endParaRPr>
                    </a:p>
                  </a:txBody>
                  <a:tcPr marL="68580" marR="68580" marT="34287" marB="34287"/>
                </a:tc>
                <a:tc>
                  <a:txBody>
                    <a:bodyPr/>
                    <a:lstStyle/>
                    <a:p>
                      <a:pPr algn="just"/>
                      <a:r>
                        <a:rPr lang="en-US" sz="1800" dirty="0" smtClean="0">
                          <a:effectLst/>
                        </a:rPr>
                        <a:t>inequality,</a:t>
                      </a:r>
                      <a:r>
                        <a:rPr lang="en-US" sz="1800" baseline="0" dirty="0" smtClean="0">
                          <a:effectLst/>
                        </a:rPr>
                        <a:t> c</a:t>
                      </a:r>
                      <a:r>
                        <a:rPr lang="en-US" sz="1800" dirty="0" smtClean="0">
                          <a:effectLst/>
                        </a:rPr>
                        <a:t>hecks if the value of two operands is equal or not, if values are not equal then condition becomes true.</a:t>
                      </a:r>
                      <a:endParaRPr lang="en-US" sz="1800" dirty="0">
                        <a:effectLst/>
                      </a:endParaRPr>
                    </a:p>
                  </a:txBody>
                  <a:tcPr marL="19274" marR="19274" marT="19273" marB="19273"/>
                </a:tc>
                <a:tc>
                  <a:txBody>
                    <a:bodyPr/>
                    <a:lstStyle/>
                    <a:p>
                      <a:pPr algn="just"/>
                      <a:r>
                        <a:rPr lang="en-US" sz="1800" dirty="0" smtClean="0">
                          <a:effectLst/>
                        </a:rPr>
                        <a:t>(a != b) value is 1 (true).</a:t>
                      </a:r>
                      <a:endParaRPr lang="en-US" sz="1800" dirty="0">
                        <a:effectLst/>
                      </a:endParaRPr>
                    </a:p>
                  </a:txBody>
                  <a:tcPr marL="19274" marR="19274" marT="19273" marB="19273"/>
                </a:tc>
              </a:tr>
            </a:tbl>
          </a:graphicData>
        </a:graphic>
      </p:graphicFrame>
    </p:spTree>
    <p:extLst>
      <p:ext uri="{BB962C8B-B14F-4D97-AF65-F5344CB8AC3E}">
        <p14:creationId xmlns:p14="http://schemas.microsoft.com/office/powerpoint/2010/main" val="199095377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1"/>
          </p:nvPr>
        </p:nvSpPr>
        <p:spPr>
          <a:xfrm>
            <a:off x="95250" y="219075"/>
            <a:ext cx="11830050" cy="5553075"/>
          </a:xfrm>
        </p:spPr>
        <p:txBody>
          <a:bodyPr rtlCol="0">
            <a:normAutofit/>
          </a:bodyPr>
          <a:lstStyle/>
          <a:p>
            <a:pPr algn="just">
              <a:spcBef>
                <a:spcPts val="0"/>
              </a:spcBef>
              <a:buFont typeface="Wingdings" pitchFamily="2" charset="2"/>
              <a:buChar char="Ø"/>
              <a:defRPr/>
            </a:pPr>
            <a:r>
              <a:rPr lang="en-US" dirty="0" smtClean="0">
                <a:solidFill>
                  <a:srgbClr val="FF0000"/>
                </a:solidFill>
                <a:cs typeface="Times New Roman" pitchFamily="18" charset="0"/>
              </a:rPr>
              <a:t>Logical Operator</a:t>
            </a:r>
          </a:p>
          <a:p>
            <a:pPr marL="300038" lvl="1" algn="just">
              <a:spcBef>
                <a:spcPts val="0"/>
              </a:spcBef>
              <a:buNone/>
              <a:defRPr/>
            </a:pPr>
            <a:r>
              <a:rPr lang="en-US" sz="1500" dirty="0">
                <a:cs typeface="Times New Roman" pitchFamily="18" charset="0"/>
              </a:rPr>
              <a:t>     </a:t>
            </a:r>
            <a:r>
              <a:rPr lang="en-US" dirty="0">
                <a:cs typeface="Times New Roman" pitchFamily="18" charset="0"/>
              </a:rPr>
              <a:t>It checks the logical relationship between two expressions and the result is zero( false) or nonzero(true).</a:t>
            </a:r>
          </a:p>
          <a:p>
            <a:pPr algn="just">
              <a:spcBef>
                <a:spcPts val="0"/>
              </a:spcBef>
              <a:buFont typeface="Wingdings" pitchFamily="2" charset="2"/>
              <a:buChar char="Ø"/>
              <a:defRPr/>
            </a:pPr>
            <a:endParaRPr lang="en-US" dirty="0" smtClean="0">
              <a:solidFill>
                <a:schemeClr val="accent5">
                  <a:lumMod val="50000"/>
                </a:schemeClr>
              </a:solidFill>
              <a:cs typeface="Times New Roman" pitchFamily="18" charset="0"/>
            </a:endParaRPr>
          </a:p>
          <a:p>
            <a:pPr algn="just">
              <a:spcBef>
                <a:spcPts val="0"/>
              </a:spcBef>
              <a:buNone/>
              <a:defRPr/>
            </a:pPr>
            <a:r>
              <a:rPr lang="en-US" dirty="0" smtClean="0">
                <a:cs typeface="Times New Roman" pitchFamily="18" charset="0"/>
              </a:rPr>
              <a:t>				</a:t>
            </a:r>
          </a:p>
          <a:p>
            <a:pPr algn="just">
              <a:spcBef>
                <a:spcPts val="0"/>
              </a:spcBef>
              <a:buNone/>
              <a:defRPr/>
            </a:pPr>
            <a:r>
              <a:rPr lang="en-US" dirty="0" smtClean="0">
                <a:cs typeface="Times New Roman" pitchFamily="18" charset="0"/>
              </a:rPr>
              <a:t>			</a:t>
            </a:r>
          </a:p>
          <a:p>
            <a:pPr algn="just">
              <a:spcBef>
                <a:spcPts val="0"/>
              </a:spcBef>
              <a:buNone/>
              <a:defRPr/>
            </a:pPr>
            <a:r>
              <a:rPr lang="en-US" dirty="0" smtClean="0">
                <a:cs typeface="Times New Roman" pitchFamily="18" charset="0"/>
              </a:rPr>
              <a:t>				</a:t>
            </a:r>
          </a:p>
          <a:p>
            <a:pPr algn="just">
              <a:spcBef>
                <a:spcPts val="0"/>
              </a:spcBef>
              <a:buNone/>
              <a:defRPr/>
            </a:pPr>
            <a:r>
              <a:rPr lang="en-US" dirty="0" smtClean="0">
                <a:cs typeface="Times New Roman" pitchFamily="18" charset="0"/>
              </a:rPr>
              <a:t>		</a:t>
            </a:r>
          </a:p>
          <a:p>
            <a:pPr algn="just">
              <a:spcBef>
                <a:spcPts val="0"/>
              </a:spcBef>
              <a:buNone/>
              <a:defRPr/>
            </a:pPr>
            <a:r>
              <a:rPr lang="en-US" dirty="0" smtClean="0">
                <a:cs typeface="Times New Roman"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3343052632"/>
              </p:ext>
            </p:extLst>
          </p:nvPr>
        </p:nvGraphicFramePr>
        <p:xfrm>
          <a:off x="285750" y="1609727"/>
          <a:ext cx="11734800" cy="4561857"/>
        </p:xfrm>
        <a:graphic>
          <a:graphicData uri="http://schemas.openxmlformats.org/drawingml/2006/table">
            <a:tbl>
              <a:tblPr firstRow="1" bandRow="1">
                <a:tableStyleId>{616DA210-FB5B-4158-B5E0-FEB733F419BA}</a:tableStyleId>
              </a:tblPr>
              <a:tblGrid>
                <a:gridCol w="1381125"/>
                <a:gridCol w="7067931"/>
                <a:gridCol w="3285744"/>
              </a:tblGrid>
              <a:tr h="967801">
                <a:tc>
                  <a:txBody>
                    <a:bodyPr/>
                    <a:lstStyle/>
                    <a:p>
                      <a:pPr algn="just"/>
                      <a:r>
                        <a:rPr lang="en-US" sz="2400" dirty="0" smtClean="0"/>
                        <a:t>Operator</a:t>
                      </a:r>
                      <a:endParaRPr lang="en-US" sz="2400" b="1" dirty="0">
                        <a:solidFill>
                          <a:schemeClr val="tx1"/>
                        </a:solidFill>
                      </a:endParaRPr>
                    </a:p>
                  </a:txBody>
                  <a:tcPr marL="68580" marR="68580" marT="34280" marB="34280"/>
                </a:tc>
                <a:tc>
                  <a:txBody>
                    <a:bodyPr/>
                    <a:lstStyle/>
                    <a:p>
                      <a:pPr algn="just"/>
                      <a:r>
                        <a:rPr lang="en-US" sz="2400" dirty="0" smtClean="0"/>
                        <a:t>Description</a:t>
                      </a:r>
                      <a:endParaRPr lang="en-US" sz="2400" b="1" dirty="0">
                        <a:solidFill>
                          <a:schemeClr val="tx1"/>
                        </a:solidFill>
                      </a:endParaRPr>
                    </a:p>
                  </a:txBody>
                  <a:tcPr marL="68580" marR="68580" marT="34280" marB="34280"/>
                </a:tc>
                <a:tc>
                  <a:txBody>
                    <a:bodyPr/>
                    <a:lstStyle/>
                    <a:p>
                      <a:pPr algn="just"/>
                      <a:r>
                        <a:rPr lang="en-US" sz="2400" dirty="0" smtClean="0"/>
                        <a:t>Example</a:t>
                      </a:r>
                      <a:endParaRPr lang="en-US" sz="2400" b="1" dirty="0">
                        <a:solidFill>
                          <a:schemeClr val="tx1"/>
                        </a:solidFill>
                      </a:endParaRPr>
                    </a:p>
                  </a:txBody>
                  <a:tcPr marL="68580" marR="68580" marT="34280" marB="34280"/>
                </a:tc>
              </a:tr>
              <a:tr h="967082">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smtClean="0"/>
                        <a:t>&amp;&amp;</a:t>
                      </a:r>
                      <a:endParaRPr lang="en-US" sz="2400" dirty="0">
                        <a:solidFill>
                          <a:schemeClr val="tx1"/>
                        </a:solidFill>
                      </a:endParaRPr>
                    </a:p>
                  </a:txBody>
                  <a:tcPr marL="68580" marR="68580" marT="34280" marB="34280"/>
                </a:tc>
                <a:tc>
                  <a:txBody>
                    <a:bodyPr/>
                    <a:lstStyle/>
                    <a:p>
                      <a:pPr algn="just"/>
                      <a:r>
                        <a:rPr lang="en-US" sz="2400" dirty="0" smtClean="0">
                          <a:effectLst/>
                        </a:rPr>
                        <a:t>Logical </a:t>
                      </a:r>
                      <a:r>
                        <a:rPr lang="en-US" sz="2400" dirty="0">
                          <a:effectLst/>
                        </a:rPr>
                        <a:t>AND operator. If both the operands </a:t>
                      </a:r>
                      <a:r>
                        <a:rPr lang="en-US" sz="2400" dirty="0" smtClean="0">
                          <a:effectLst/>
                        </a:rPr>
                        <a:t>are</a:t>
                      </a:r>
                      <a:r>
                        <a:rPr lang="en-US" sz="2400" baseline="0" dirty="0" smtClean="0">
                          <a:effectLst/>
                        </a:rPr>
                        <a:t> true</a:t>
                      </a:r>
                      <a:r>
                        <a:rPr lang="en-US" sz="2400" dirty="0" smtClean="0">
                          <a:effectLst/>
                        </a:rPr>
                        <a:t> </a:t>
                      </a:r>
                      <a:r>
                        <a:rPr lang="en-US" sz="2400" dirty="0">
                          <a:effectLst/>
                        </a:rPr>
                        <a:t>then condition becomes true.</a:t>
                      </a:r>
                    </a:p>
                  </a:txBody>
                  <a:tcPr marL="33992" marR="33992" marT="33983" marB="33983"/>
                </a:tc>
                <a:tc>
                  <a:txBody>
                    <a:bodyPr/>
                    <a:lstStyle/>
                    <a:p>
                      <a:pPr algn="just"/>
                      <a:r>
                        <a:rPr lang="en-US" sz="2400" dirty="0" smtClean="0">
                          <a:effectLst/>
                        </a:rPr>
                        <a:t>(5&gt;3 &amp;&amp; 5&lt;10) value is</a:t>
                      </a:r>
                      <a:r>
                        <a:rPr lang="en-US" sz="2400" baseline="0" dirty="0" smtClean="0">
                          <a:effectLst/>
                        </a:rPr>
                        <a:t> </a:t>
                      </a:r>
                      <a:r>
                        <a:rPr lang="en-US" sz="2400" dirty="0" smtClean="0">
                          <a:effectLst/>
                        </a:rPr>
                        <a:t>1 (true).</a:t>
                      </a:r>
                      <a:endParaRPr lang="en-US" sz="2400" dirty="0">
                        <a:effectLst/>
                      </a:endParaRPr>
                    </a:p>
                  </a:txBody>
                  <a:tcPr marL="33992" marR="33992" marT="33983" marB="33983"/>
                </a:tc>
              </a:tr>
              <a:tr h="1142596">
                <a:tc>
                  <a:txBody>
                    <a:bodyPr/>
                    <a:lstStyle/>
                    <a:p>
                      <a:pPr algn="just"/>
                      <a:r>
                        <a:rPr lang="en-US" sz="2400" dirty="0" smtClean="0"/>
                        <a:t>| | </a:t>
                      </a:r>
                      <a:endParaRPr lang="en-US" sz="2400" dirty="0">
                        <a:solidFill>
                          <a:schemeClr val="tx1"/>
                        </a:solidFill>
                      </a:endParaRPr>
                    </a:p>
                  </a:txBody>
                  <a:tcPr marL="68580" marR="68580" marT="34280" marB="34280"/>
                </a:tc>
                <a:tc>
                  <a:txBody>
                    <a:bodyPr/>
                    <a:lstStyle/>
                    <a:p>
                      <a:pPr algn="just"/>
                      <a:r>
                        <a:rPr lang="en-US" sz="2400" dirty="0" smtClean="0">
                          <a:effectLst/>
                        </a:rPr>
                        <a:t>Logical </a:t>
                      </a:r>
                      <a:r>
                        <a:rPr lang="en-US" sz="2400" dirty="0">
                          <a:effectLst/>
                        </a:rPr>
                        <a:t>OR Operator. If any of the two operands </a:t>
                      </a:r>
                      <a:r>
                        <a:rPr lang="en-US" sz="2400" dirty="0" smtClean="0">
                          <a:effectLst/>
                        </a:rPr>
                        <a:t>is true </a:t>
                      </a:r>
                      <a:r>
                        <a:rPr lang="en-US" sz="2400" dirty="0">
                          <a:effectLst/>
                        </a:rPr>
                        <a:t>then condition becomes true.</a:t>
                      </a:r>
                    </a:p>
                  </a:txBody>
                  <a:tcPr marL="33992" marR="33992" marT="33983" marB="33983"/>
                </a:tc>
                <a:tc>
                  <a:txBody>
                    <a:bodyPr/>
                    <a:lstStyle/>
                    <a:p>
                      <a:pPr algn="just"/>
                      <a:r>
                        <a:rPr lang="en-US" sz="2400" dirty="0" smtClean="0">
                          <a:effectLst/>
                        </a:rPr>
                        <a:t>(5&gt;3 || 5&lt;2) value is  1 (true).</a:t>
                      </a:r>
                      <a:endParaRPr lang="en-US" sz="2400" dirty="0">
                        <a:effectLst/>
                      </a:endParaRPr>
                    </a:p>
                  </a:txBody>
                  <a:tcPr marL="33992" marR="33992" marT="33983" marB="33983"/>
                </a:tc>
              </a:tr>
              <a:tr h="1484378">
                <a:tc>
                  <a:txBody>
                    <a:bodyPr/>
                    <a:lstStyle/>
                    <a:p>
                      <a:pPr algn="just"/>
                      <a:r>
                        <a:rPr lang="en-US" sz="2400" dirty="0" smtClean="0"/>
                        <a:t>!</a:t>
                      </a:r>
                      <a:endParaRPr lang="en-US" sz="2400" dirty="0">
                        <a:solidFill>
                          <a:schemeClr val="tx1"/>
                        </a:solidFill>
                      </a:endParaRPr>
                    </a:p>
                  </a:txBody>
                  <a:tcPr marL="68580" marR="68580" marT="34280" marB="34280"/>
                </a:tc>
                <a:tc>
                  <a:txBody>
                    <a:bodyPr/>
                    <a:lstStyle/>
                    <a:p>
                      <a:pPr algn="just"/>
                      <a:r>
                        <a:rPr lang="en-US" sz="2400" dirty="0" smtClean="0">
                          <a:effectLst/>
                        </a:rPr>
                        <a:t>Logical </a:t>
                      </a:r>
                      <a:r>
                        <a:rPr lang="en-US" sz="2400" dirty="0">
                          <a:effectLst/>
                        </a:rPr>
                        <a:t>NOT Operator. Use to reverses the logical state of its operand. If a condition is true then Logical NOT operator will make false.</a:t>
                      </a:r>
                    </a:p>
                  </a:txBody>
                  <a:tcPr marL="33992" marR="33992" marT="33983" marB="33983"/>
                </a:tc>
                <a:tc>
                  <a:txBody>
                    <a:bodyPr/>
                    <a:lstStyle/>
                    <a:p>
                      <a:pPr algn="just"/>
                      <a:r>
                        <a:rPr lang="en-US" sz="2400" dirty="0" smtClean="0">
                          <a:effectLst/>
                        </a:rPr>
                        <a:t>!(8==8) value is 0 (false).</a:t>
                      </a:r>
                      <a:endParaRPr lang="en-US" sz="2400" dirty="0">
                        <a:effectLst/>
                      </a:endParaRPr>
                    </a:p>
                  </a:txBody>
                  <a:tcPr marL="33992" marR="33992" marT="33983" marB="33983"/>
                </a:tc>
              </a:tr>
            </a:tbl>
          </a:graphicData>
        </a:graphic>
      </p:graphicFrame>
    </p:spTree>
    <p:extLst>
      <p:ext uri="{BB962C8B-B14F-4D97-AF65-F5344CB8AC3E}">
        <p14:creationId xmlns:p14="http://schemas.microsoft.com/office/powerpoint/2010/main" val="2448123061"/>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a:xfrm>
            <a:off x="200025" y="276225"/>
            <a:ext cx="11830050" cy="1009650"/>
          </a:xfrm>
        </p:spPr>
        <p:txBody>
          <a:bodyPr rtlCol="0">
            <a:normAutofit fontScale="25000" lnSpcReduction="20000"/>
          </a:bodyPr>
          <a:lstStyle/>
          <a:p>
            <a:pPr algn="just">
              <a:lnSpc>
                <a:spcPct val="120000"/>
              </a:lnSpc>
              <a:buFont typeface="Wingdings" pitchFamily="2" charset="2"/>
              <a:buChar char="Ø"/>
              <a:defRPr/>
            </a:pPr>
            <a:r>
              <a:rPr lang="en-US" sz="11200" dirty="0">
                <a:solidFill>
                  <a:srgbClr val="FF0000"/>
                </a:solidFill>
                <a:cs typeface="Times New Roman" pitchFamily="18" charset="0"/>
              </a:rPr>
              <a:t>Assignment Operator</a:t>
            </a:r>
          </a:p>
          <a:p>
            <a:pPr marL="0" indent="0" algn="just">
              <a:lnSpc>
                <a:spcPct val="120000"/>
              </a:lnSpc>
              <a:spcBef>
                <a:spcPts val="0"/>
              </a:spcBef>
              <a:buNone/>
              <a:defRPr/>
            </a:pPr>
            <a:r>
              <a:rPr lang="en-US" sz="11200" dirty="0"/>
              <a:t>They are used to assign the result of an expression on right side to a variable on left side.</a:t>
            </a:r>
            <a:endParaRPr lang="en-US" sz="11200" dirty="0">
              <a:solidFill>
                <a:srgbClr val="FF0000"/>
              </a:solidFill>
              <a:cs typeface="Times New Roman" pitchFamily="18" charset="0"/>
            </a:endParaRPr>
          </a:p>
          <a:p>
            <a:pPr algn="just">
              <a:buNone/>
              <a:defRPr/>
            </a:pPr>
            <a:r>
              <a:rPr lang="en-US" dirty="0" smtClean="0">
                <a:cs typeface="Times New Roman" pitchFamily="18" charset="0"/>
              </a:rPr>
              <a:t>		</a:t>
            </a:r>
          </a:p>
          <a:p>
            <a:pPr algn="just">
              <a:buNone/>
              <a:defRPr/>
            </a:pPr>
            <a:r>
              <a:rPr lang="en-US" dirty="0" smtClean="0">
                <a:cs typeface="Times New Roman" pitchFamily="18" charset="0"/>
              </a:rPr>
              <a:t>			</a:t>
            </a:r>
          </a:p>
          <a:p>
            <a:pPr algn="just">
              <a:buNone/>
              <a:defRPr/>
            </a:pPr>
            <a:r>
              <a:rPr lang="en-US" dirty="0" smtClean="0">
                <a:cs typeface="Times New Roman" pitchFamily="18" charset="0"/>
              </a:rPr>
              <a:t>		</a:t>
            </a:r>
          </a:p>
          <a:p>
            <a:pPr algn="just">
              <a:buNone/>
              <a:defRPr/>
            </a:pPr>
            <a:r>
              <a:rPr lang="en-US" dirty="0" smtClean="0">
                <a:cs typeface="Times New Roman" pitchFamily="18" charset="0"/>
              </a:rPr>
              <a:t>		</a:t>
            </a:r>
          </a:p>
          <a:p>
            <a:pPr algn="just">
              <a:buNone/>
              <a:defRPr/>
            </a:pPr>
            <a:r>
              <a:rPr lang="en-US" dirty="0" smtClean="0">
                <a:cs typeface="Times New Roman" pitchFamily="18" charset="0"/>
              </a:rPr>
              <a:t>		</a:t>
            </a:r>
          </a:p>
          <a:p>
            <a:pPr algn="just">
              <a:buNone/>
              <a:defRPr/>
            </a:pPr>
            <a:r>
              <a:rPr lang="en-US" dirty="0" smtClean="0">
                <a:cs typeface="Times New Roman" pitchFamily="18" charset="0"/>
              </a:rPr>
              <a:t>		</a:t>
            </a:r>
          </a:p>
          <a:p>
            <a:pPr algn="just">
              <a:buNone/>
              <a:defRPr/>
            </a:pPr>
            <a:r>
              <a:rPr lang="en-US" dirty="0" smtClean="0">
                <a:cs typeface="Times New Roman" pitchFamily="18" charset="0"/>
              </a:rPr>
              <a:t>		</a:t>
            </a:r>
          </a:p>
          <a:p>
            <a:pPr algn="just">
              <a:buNone/>
              <a:defRPr/>
            </a:pPr>
            <a:r>
              <a:rPr lang="en-US" dirty="0" smtClean="0">
                <a:cs typeface="Times New Roman" pitchFamily="18" charset="0"/>
              </a:rPr>
              <a:t>		</a:t>
            </a:r>
          </a:p>
          <a:p>
            <a:pPr algn="just">
              <a:buNone/>
              <a:defRPr/>
            </a:pPr>
            <a:r>
              <a:rPr lang="en-US" dirty="0" smtClean="0">
                <a:cs typeface="Times New Roman" pitchFamily="18" charset="0"/>
              </a:rPr>
              <a:t>		</a:t>
            </a:r>
          </a:p>
          <a:p>
            <a:pPr algn="just">
              <a:buNone/>
              <a:defRPr/>
            </a:pPr>
            <a:r>
              <a:rPr lang="en-US" dirty="0" smtClean="0">
                <a:cs typeface="Times New Roman"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653695823"/>
              </p:ext>
            </p:extLst>
          </p:nvPr>
        </p:nvGraphicFramePr>
        <p:xfrm>
          <a:off x="942975" y="1781173"/>
          <a:ext cx="8353425" cy="4552956"/>
        </p:xfrm>
        <a:graphic>
          <a:graphicData uri="http://schemas.openxmlformats.org/drawingml/2006/table">
            <a:tbl>
              <a:tblPr firstRow="1" bandRow="1">
                <a:tableStyleId>{616DA210-FB5B-4158-B5E0-FEB733F419BA}</a:tableStyleId>
              </a:tblPr>
              <a:tblGrid>
                <a:gridCol w="1253015"/>
                <a:gridCol w="1837753"/>
                <a:gridCol w="5262657"/>
              </a:tblGrid>
              <a:tr h="670146">
                <a:tc>
                  <a:txBody>
                    <a:bodyPr/>
                    <a:lstStyle/>
                    <a:p>
                      <a:r>
                        <a:rPr lang="en-US" sz="1800" dirty="0" smtClean="0">
                          <a:solidFill>
                            <a:schemeClr val="tx1"/>
                          </a:solidFill>
                        </a:rPr>
                        <a:t>Operator</a:t>
                      </a:r>
                      <a:endParaRPr lang="en-US" sz="1800" b="1" dirty="0">
                        <a:solidFill>
                          <a:schemeClr val="tx1"/>
                        </a:solidFill>
                      </a:endParaRPr>
                    </a:p>
                  </a:txBody>
                  <a:tcPr marL="68580" marR="68580" marT="34290" marB="34290"/>
                </a:tc>
                <a:tc>
                  <a:txBody>
                    <a:bodyPr/>
                    <a:lstStyle/>
                    <a:p>
                      <a:r>
                        <a:rPr lang="en-US" sz="1800" dirty="0" smtClean="0">
                          <a:solidFill>
                            <a:schemeClr val="tx1"/>
                          </a:solidFill>
                        </a:rPr>
                        <a:t>Description</a:t>
                      </a:r>
                      <a:endParaRPr lang="en-US" sz="1800" b="1" dirty="0">
                        <a:solidFill>
                          <a:schemeClr val="tx1"/>
                        </a:solidFill>
                      </a:endParaRPr>
                    </a:p>
                  </a:txBody>
                  <a:tcPr marL="68580" marR="68580" marT="34290" marB="34290"/>
                </a:tc>
                <a:tc>
                  <a:txBody>
                    <a:bodyPr/>
                    <a:lstStyle/>
                    <a:p>
                      <a:r>
                        <a:rPr lang="en-US" sz="1800" dirty="0" smtClean="0">
                          <a:solidFill>
                            <a:schemeClr val="tx1"/>
                          </a:solidFill>
                        </a:rPr>
                        <a:t>Example(a=4 and b=2)</a:t>
                      </a:r>
                      <a:endParaRPr lang="en-US" sz="1800" b="1" dirty="0">
                        <a:solidFill>
                          <a:schemeClr val="tx1"/>
                        </a:solidFill>
                      </a:endParaRPr>
                    </a:p>
                  </a:txBody>
                  <a:tcPr marL="68580" marR="68580" marT="34290" marB="34290"/>
                </a:tc>
              </a:tr>
              <a:tr h="3882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a:t>
                      </a:r>
                      <a:endParaRPr lang="en-US" sz="1800" dirty="0">
                        <a:solidFill>
                          <a:schemeClr val="tx1"/>
                        </a:solidFill>
                      </a:endParaRPr>
                    </a:p>
                  </a:txBody>
                  <a:tcPr marL="68580" marR="68580" marT="34290" marB="34290"/>
                </a:tc>
                <a:tc>
                  <a:txBody>
                    <a:bodyPr/>
                    <a:lstStyle/>
                    <a:p>
                      <a:r>
                        <a:rPr lang="en-US" sz="1800" dirty="0" smtClean="0">
                          <a:solidFill>
                            <a:schemeClr val="tx1"/>
                          </a:solidFill>
                        </a:rPr>
                        <a:t>a=a+b</a:t>
                      </a:r>
                      <a:endParaRPr lang="en-US" sz="1800" dirty="0">
                        <a:solidFill>
                          <a:schemeClr val="tx1"/>
                        </a:solidFill>
                      </a:endParaRPr>
                    </a:p>
                  </a:txBody>
                  <a:tcPr marL="68580" marR="68580" marT="34290" marB="34290"/>
                </a:tc>
                <a:tc>
                  <a:txBody>
                    <a:bodyPr/>
                    <a:lstStyle/>
                    <a:p>
                      <a:r>
                        <a:rPr lang="en-US" sz="1800" dirty="0" smtClean="0">
                          <a:solidFill>
                            <a:schemeClr val="tx1"/>
                          </a:solidFill>
                        </a:rPr>
                        <a:t>a+=b;</a:t>
                      </a:r>
                      <a:r>
                        <a:rPr lang="en-US" sz="1800" baseline="0" dirty="0" smtClean="0">
                          <a:solidFill>
                            <a:schemeClr val="tx1"/>
                          </a:solidFill>
                        </a:rPr>
                        <a:t> a=a+b = 6</a:t>
                      </a:r>
                      <a:endParaRPr lang="en-US" sz="1800" dirty="0">
                        <a:solidFill>
                          <a:schemeClr val="tx1"/>
                        </a:solidFill>
                      </a:endParaRPr>
                    </a:p>
                  </a:txBody>
                  <a:tcPr marL="68580" marR="68580" marT="34290" marB="34290"/>
                </a:tc>
              </a:tr>
              <a:tr h="388281">
                <a:tc>
                  <a:txBody>
                    <a:bodyPr/>
                    <a:lstStyle/>
                    <a:p>
                      <a:r>
                        <a:rPr lang="en-US" sz="1800" dirty="0" smtClean="0">
                          <a:solidFill>
                            <a:schemeClr val="tx1"/>
                          </a:solidFill>
                        </a:rPr>
                        <a:t>-=</a:t>
                      </a:r>
                      <a:endParaRPr lang="en-US" sz="1800" dirty="0">
                        <a:solidFill>
                          <a:schemeClr val="tx1"/>
                        </a:solidFill>
                      </a:endParaRPr>
                    </a:p>
                  </a:txBody>
                  <a:tcPr marL="68580" marR="68580" marT="34290" marB="34290"/>
                </a:tc>
                <a:tc>
                  <a:txBody>
                    <a:bodyPr/>
                    <a:lstStyle/>
                    <a:p>
                      <a:r>
                        <a:rPr lang="en-US" sz="1800" dirty="0" smtClean="0">
                          <a:solidFill>
                            <a:schemeClr val="tx1"/>
                          </a:solidFill>
                        </a:rPr>
                        <a:t>a=a-b</a:t>
                      </a:r>
                      <a:endParaRPr lang="en-US" sz="1800" dirty="0">
                        <a:solidFill>
                          <a:schemeClr val="tx1"/>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a-=b;</a:t>
                      </a:r>
                      <a:r>
                        <a:rPr lang="en-US" sz="1800" baseline="0" dirty="0" smtClean="0">
                          <a:solidFill>
                            <a:schemeClr val="tx1"/>
                          </a:solidFill>
                        </a:rPr>
                        <a:t> a=a-b = 2</a:t>
                      </a:r>
                      <a:endParaRPr lang="en-US" sz="1800" dirty="0" smtClean="0">
                        <a:solidFill>
                          <a:schemeClr val="tx1"/>
                        </a:solidFill>
                      </a:endParaRPr>
                    </a:p>
                  </a:txBody>
                  <a:tcPr marL="68580" marR="68580" marT="34290" marB="34290"/>
                </a:tc>
              </a:tr>
              <a:tr h="388281">
                <a:tc>
                  <a:txBody>
                    <a:bodyPr/>
                    <a:lstStyle/>
                    <a:p>
                      <a:r>
                        <a:rPr lang="en-US" sz="1800" dirty="0" smtClean="0">
                          <a:solidFill>
                            <a:schemeClr val="tx1"/>
                          </a:solidFill>
                        </a:rPr>
                        <a:t>*=</a:t>
                      </a:r>
                      <a:endParaRPr lang="en-US" sz="1800" dirty="0">
                        <a:solidFill>
                          <a:schemeClr val="tx1"/>
                        </a:solidFill>
                      </a:endParaRPr>
                    </a:p>
                  </a:txBody>
                  <a:tcPr marL="68580" marR="68580" marT="34290" marB="34290"/>
                </a:tc>
                <a:tc>
                  <a:txBody>
                    <a:bodyPr/>
                    <a:lstStyle/>
                    <a:p>
                      <a:r>
                        <a:rPr lang="en-US" sz="1800" dirty="0" smtClean="0">
                          <a:solidFill>
                            <a:schemeClr val="tx1"/>
                          </a:solidFill>
                        </a:rPr>
                        <a:t>a=a*b</a:t>
                      </a:r>
                      <a:endParaRPr lang="en-US" sz="1800" dirty="0">
                        <a:solidFill>
                          <a:schemeClr val="tx1"/>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a*=b;</a:t>
                      </a:r>
                      <a:r>
                        <a:rPr lang="en-US" sz="1800" baseline="0" dirty="0" smtClean="0">
                          <a:solidFill>
                            <a:schemeClr val="tx1"/>
                          </a:solidFill>
                        </a:rPr>
                        <a:t>  a=a*b = 8</a:t>
                      </a:r>
                      <a:endParaRPr lang="en-US" sz="1800" dirty="0" smtClean="0">
                        <a:solidFill>
                          <a:schemeClr val="tx1"/>
                        </a:solidFill>
                      </a:endParaRPr>
                    </a:p>
                  </a:txBody>
                  <a:tcPr marL="68580" marR="68580" marT="34290" marB="34290"/>
                </a:tc>
              </a:tr>
              <a:tr h="388281">
                <a:tc>
                  <a:txBody>
                    <a:bodyPr/>
                    <a:lstStyle/>
                    <a:p>
                      <a:r>
                        <a:rPr lang="en-US" sz="1800" dirty="0" smtClean="0">
                          <a:solidFill>
                            <a:schemeClr val="tx1"/>
                          </a:solidFill>
                        </a:rPr>
                        <a:t>/=</a:t>
                      </a:r>
                      <a:endParaRPr lang="en-US" sz="1800" dirty="0">
                        <a:solidFill>
                          <a:schemeClr val="tx1"/>
                        </a:solidFill>
                      </a:endParaRPr>
                    </a:p>
                  </a:txBody>
                  <a:tcPr marL="68580" marR="68580" marT="34290" marB="34290"/>
                </a:tc>
                <a:tc>
                  <a:txBody>
                    <a:bodyPr/>
                    <a:lstStyle/>
                    <a:p>
                      <a:r>
                        <a:rPr lang="en-US" sz="1800" dirty="0" smtClean="0">
                          <a:solidFill>
                            <a:schemeClr val="tx1"/>
                          </a:solidFill>
                        </a:rPr>
                        <a:t>a=a/b</a:t>
                      </a:r>
                      <a:endParaRPr lang="en-US" sz="1800" dirty="0">
                        <a:solidFill>
                          <a:schemeClr val="tx1"/>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a/=b;</a:t>
                      </a:r>
                      <a:r>
                        <a:rPr lang="en-US" sz="1800" baseline="0" dirty="0" smtClean="0">
                          <a:solidFill>
                            <a:schemeClr val="tx1"/>
                          </a:solidFill>
                        </a:rPr>
                        <a:t> a=a/b = 2</a:t>
                      </a:r>
                      <a:endParaRPr lang="en-US" sz="1800" dirty="0" smtClean="0">
                        <a:solidFill>
                          <a:schemeClr val="tx1"/>
                        </a:solidFill>
                      </a:endParaRPr>
                    </a:p>
                  </a:txBody>
                  <a:tcPr marL="68580" marR="68580" marT="34290" marB="34290"/>
                </a:tc>
              </a:tr>
              <a:tr h="388281">
                <a:tc>
                  <a:txBody>
                    <a:bodyPr/>
                    <a:lstStyle/>
                    <a:p>
                      <a:r>
                        <a:rPr lang="en-US" sz="1800" dirty="0" smtClean="0">
                          <a:solidFill>
                            <a:schemeClr val="tx1"/>
                          </a:solidFill>
                        </a:rPr>
                        <a:t>%=</a:t>
                      </a:r>
                      <a:endParaRPr lang="en-US" sz="1800" dirty="0">
                        <a:solidFill>
                          <a:schemeClr val="tx1"/>
                        </a:solidFill>
                      </a:endParaRPr>
                    </a:p>
                  </a:txBody>
                  <a:tcPr marL="68580" marR="68580" marT="34290" marB="34290"/>
                </a:tc>
                <a:tc>
                  <a:txBody>
                    <a:bodyPr/>
                    <a:lstStyle/>
                    <a:p>
                      <a:r>
                        <a:rPr lang="en-US" sz="1800" dirty="0" smtClean="0">
                          <a:solidFill>
                            <a:schemeClr val="tx1"/>
                          </a:solidFill>
                        </a:rPr>
                        <a:t>a=a%b</a:t>
                      </a:r>
                      <a:endParaRPr lang="en-US" sz="1800" dirty="0">
                        <a:solidFill>
                          <a:schemeClr val="tx1"/>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a%=b;</a:t>
                      </a:r>
                      <a:r>
                        <a:rPr lang="en-US" sz="1800" baseline="0" dirty="0" smtClean="0">
                          <a:solidFill>
                            <a:schemeClr val="tx1"/>
                          </a:solidFill>
                        </a:rPr>
                        <a:t> a=</a:t>
                      </a:r>
                      <a:r>
                        <a:rPr lang="en-US" sz="1800" baseline="0" dirty="0" err="1" smtClean="0">
                          <a:solidFill>
                            <a:schemeClr val="tx1"/>
                          </a:solidFill>
                        </a:rPr>
                        <a:t>a%b</a:t>
                      </a:r>
                      <a:r>
                        <a:rPr lang="en-US" sz="1800" baseline="0" dirty="0" smtClean="0">
                          <a:solidFill>
                            <a:schemeClr val="tx1"/>
                          </a:solidFill>
                        </a:rPr>
                        <a:t> = 0</a:t>
                      </a:r>
                      <a:endParaRPr lang="en-US" sz="1800" dirty="0" smtClean="0">
                        <a:solidFill>
                          <a:schemeClr val="tx1"/>
                        </a:solidFill>
                      </a:endParaRPr>
                    </a:p>
                  </a:txBody>
                  <a:tcPr marL="68580" marR="68580" marT="34290" marB="34290"/>
                </a:tc>
              </a:tr>
              <a:tr h="388281">
                <a:tc>
                  <a:txBody>
                    <a:bodyPr/>
                    <a:lstStyle/>
                    <a:p>
                      <a:r>
                        <a:rPr lang="en-US" sz="1800" dirty="0" smtClean="0">
                          <a:solidFill>
                            <a:schemeClr val="tx1"/>
                          </a:solidFill>
                        </a:rPr>
                        <a:t>&gt;&gt;=</a:t>
                      </a:r>
                      <a:endParaRPr lang="en-US" sz="1800" dirty="0">
                        <a:solidFill>
                          <a:schemeClr val="tx1"/>
                        </a:solidFill>
                      </a:endParaRPr>
                    </a:p>
                  </a:txBody>
                  <a:tcPr marL="68580" marR="68580" marT="34290" marB="34290"/>
                </a:tc>
                <a:tc>
                  <a:txBody>
                    <a:bodyPr/>
                    <a:lstStyle/>
                    <a:p>
                      <a:r>
                        <a:rPr lang="en-US" sz="1800" dirty="0" smtClean="0">
                          <a:solidFill>
                            <a:schemeClr val="tx1"/>
                          </a:solidFill>
                        </a:rPr>
                        <a:t>a=a&gt;&gt;b</a:t>
                      </a:r>
                      <a:endParaRPr lang="en-US" sz="1800" dirty="0">
                        <a:solidFill>
                          <a:schemeClr val="tx1"/>
                        </a:solidFill>
                      </a:endParaRPr>
                    </a:p>
                  </a:txBody>
                  <a:tcPr marL="68580" marR="68580" marT="34290" marB="34290"/>
                </a:tc>
                <a:tc>
                  <a:txBody>
                    <a:bodyPr/>
                    <a:lstStyle/>
                    <a:p>
                      <a:r>
                        <a:rPr lang="en-US" sz="1800" dirty="0" smtClean="0">
                          <a:solidFill>
                            <a:schemeClr val="tx1"/>
                          </a:solidFill>
                        </a:rPr>
                        <a:t>a=00000100 &gt;&gt; 2 = 00010000</a:t>
                      </a:r>
                      <a:endParaRPr lang="en-US" sz="1800" dirty="0">
                        <a:solidFill>
                          <a:schemeClr val="tx1"/>
                        </a:solidFill>
                      </a:endParaRPr>
                    </a:p>
                  </a:txBody>
                  <a:tcPr marL="68580" marR="68580" marT="34290" marB="34290"/>
                </a:tc>
              </a:tr>
              <a:tr h="388281">
                <a:tc>
                  <a:txBody>
                    <a:bodyPr/>
                    <a:lstStyle/>
                    <a:p>
                      <a:r>
                        <a:rPr lang="en-US" sz="1800" dirty="0" smtClean="0">
                          <a:solidFill>
                            <a:schemeClr val="tx1"/>
                          </a:solidFill>
                        </a:rPr>
                        <a:t>&lt;&lt;=</a:t>
                      </a:r>
                      <a:endParaRPr lang="en-US" sz="1800" dirty="0">
                        <a:solidFill>
                          <a:schemeClr val="tx1"/>
                        </a:solidFill>
                      </a:endParaRPr>
                    </a:p>
                  </a:txBody>
                  <a:tcPr marL="68580" marR="68580" marT="34290" marB="34290"/>
                </a:tc>
                <a:tc>
                  <a:txBody>
                    <a:bodyPr/>
                    <a:lstStyle/>
                    <a:p>
                      <a:r>
                        <a:rPr lang="en-US" sz="1800" dirty="0" smtClean="0">
                          <a:solidFill>
                            <a:schemeClr val="tx1"/>
                          </a:solidFill>
                        </a:rPr>
                        <a:t>a=a&lt;&lt;b</a:t>
                      </a:r>
                      <a:endParaRPr lang="en-US" sz="1800" dirty="0">
                        <a:solidFill>
                          <a:schemeClr val="tx1"/>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A=00000100 &lt;&lt; 2 = 00000001</a:t>
                      </a:r>
                    </a:p>
                  </a:txBody>
                  <a:tcPr marL="68580" marR="68580" marT="34290" marB="34290"/>
                </a:tc>
              </a:tr>
              <a:tr h="388281">
                <a:tc>
                  <a:txBody>
                    <a:bodyPr/>
                    <a:lstStyle/>
                    <a:p>
                      <a:r>
                        <a:rPr lang="en-US" sz="1800" dirty="0" smtClean="0">
                          <a:solidFill>
                            <a:schemeClr val="tx1"/>
                          </a:solidFill>
                        </a:rPr>
                        <a:t>&amp;=</a:t>
                      </a:r>
                      <a:endParaRPr lang="en-US" sz="1800" dirty="0">
                        <a:solidFill>
                          <a:schemeClr val="tx1"/>
                        </a:solidFill>
                      </a:endParaRPr>
                    </a:p>
                  </a:txBody>
                  <a:tcPr marL="68580" marR="68580" marT="34290" marB="34290"/>
                </a:tc>
                <a:tc>
                  <a:txBody>
                    <a:bodyPr/>
                    <a:lstStyle/>
                    <a:p>
                      <a:r>
                        <a:rPr lang="en-US" sz="1800" dirty="0" smtClean="0">
                          <a:solidFill>
                            <a:schemeClr val="tx1"/>
                          </a:solidFill>
                        </a:rPr>
                        <a:t>a=a&amp;b</a:t>
                      </a:r>
                      <a:endParaRPr lang="en-US" sz="1800" dirty="0">
                        <a:solidFill>
                          <a:schemeClr val="tx1"/>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(a=0100, b=0010) a&amp;=b;</a:t>
                      </a:r>
                      <a:r>
                        <a:rPr lang="en-US" sz="1800" baseline="0" dirty="0" smtClean="0">
                          <a:solidFill>
                            <a:schemeClr val="tx1"/>
                          </a:solidFill>
                        </a:rPr>
                        <a:t> a=a&amp;b = 0000</a:t>
                      </a:r>
                      <a:endParaRPr lang="en-US" sz="1800" dirty="0" smtClean="0">
                        <a:solidFill>
                          <a:schemeClr val="tx1"/>
                        </a:solidFill>
                      </a:endParaRPr>
                    </a:p>
                  </a:txBody>
                  <a:tcPr marL="68580" marR="68580" marT="34290" marB="34290"/>
                </a:tc>
              </a:tr>
              <a:tr h="388281">
                <a:tc>
                  <a:txBody>
                    <a:bodyPr/>
                    <a:lstStyle/>
                    <a:p>
                      <a:r>
                        <a:rPr lang="en-US" sz="1800" dirty="0" smtClean="0">
                          <a:solidFill>
                            <a:schemeClr val="tx1"/>
                          </a:solidFill>
                        </a:rPr>
                        <a:t>|=</a:t>
                      </a:r>
                      <a:endParaRPr lang="en-US" sz="1800" dirty="0">
                        <a:solidFill>
                          <a:schemeClr val="tx1"/>
                        </a:solidFill>
                      </a:endParaRPr>
                    </a:p>
                  </a:txBody>
                  <a:tcPr marL="68580" marR="68580" marT="34290" marB="34290"/>
                </a:tc>
                <a:tc>
                  <a:txBody>
                    <a:bodyPr/>
                    <a:lstStyle/>
                    <a:p>
                      <a:r>
                        <a:rPr lang="en-US" sz="1800" dirty="0" smtClean="0">
                          <a:solidFill>
                            <a:schemeClr val="tx1"/>
                          </a:solidFill>
                        </a:rPr>
                        <a:t>a=a|b</a:t>
                      </a:r>
                      <a:endParaRPr lang="en-US" sz="1800" dirty="0">
                        <a:solidFill>
                          <a:schemeClr val="tx1"/>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(a=0100, b=0010) a|=b;</a:t>
                      </a:r>
                      <a:r>
                        <a:rPr lang="en-US" sz="1800" baseline="0" dirty="0" smtClean="0">
                          <a:solidFill>
                            <a:schemeClr val="tx1"/>
                          </a:solidFill>
                        </a:rPr>
                        <a:t> a=a|b =0110 </a:t>
                      </a:r>
                      <a:endParaRPr lang="en-US" sz="1800" dirty="0" smtClean="0">
                        <a:solidFill>
                          <a:schemeClr val="tx1"/>
                        </a:solidFill>
                      </a:endParaRPr>
                    </a:p>
                  </a:txBody>
                  <a:tcPr marL="68580" marR="68580" marT="34290" marB="34290"/>
                </a:tc>
              </a:tr>
              <a:tr h="388281">
                <a:tc>
                  <a:txBody>
                    <a:bodyPr/>
                    <a:lstStyle/>
                    <a:p>
                      <a:r>
                        <a:rPr lang="en-US" sz="1800" dirty="0" smtClean="0">
                          <a:solidFill>
                            <a:schemeClr val="tx1"/>
                          </a:solidFill>
                        </a:rPr>
                        <a:t>^=</a:t>
                      </a:r>
                      <a:endParaRPr lang="en-US" sz="1800" dirty="0">
                        <a:solidFill>
                          <a:schemeClr val="tx1"/>
                        </a:solidFill>
                      </a:endParaRPr>
                    </a:p>
                  </a:txBody>
                  <a:tcPr marL="68580" marR="68580" marT="34290" marB="34290"/>
                </a:tc>
                <a:tc>
                  <a:txBody>
                    <a:bodyPr/>
                    <a:lstStyle/>
                    <a:p>
                      <a:r>
                        <a:rPr lang="en-US" sz="1800" dirty="0" smtClean="0">
                          <a:solidFill>
                            <a:schemeClr val="tx1"/>
                          </a:solidFill>
                        </a:rPr>
                        <a:t>a=a^b</a:t>
                      </a:r>
                      <a:endParaRPr lang="en-US" sz="1800" dirty="0">
                        <a:solidFill>
                          <a:schemeClr val="tx1"/>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(a=0100, b=0010) a^=b;</a:t>
                      </a:r>
                      <a:r>
                        <a:rPr lang="en-US" sz="1800" baseline="0" dirty="0" smtClean="0">
                          <a:solidFill>
                            <a:schemeClr val="tx1"/>
                          </a:solidFill>
                        </a:rPr>
                        <a:t> a=a^b = 0110</a:t>
                      </a:r>
                      <a:endParaRPr lang="en-US" sz="1800" dirty="0" smtClean="0">
                        <a:solidFill>
                          <a:schemeClr val="tx1"/>
                        </a:solidFill>
                      </a:endParaRPr>
                    </a:p>
                  </a:txBody>
                  <a:tcPr marL="68580" marR="68580" marT="34290" marB="34290"/>
                </a:tc>
              </a:tr>
            </a:tbl>
          </a:graphicData>
        </a:graphic>
      </p:graphicFrame>
    </p:spTree>
    <p:extLst>
      <p:ext uri="{BB962C8B-B14F-4D97-AF65-F5344CB8AC3E}">
        <p14:creationId xmlns:p14="http://schemas.microsoft.com/office/powerpoint/2010/main" val="3418260584"/>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276225"/>
            <a:ext cx="12049124" cy="4318398"/>
          </a:xfrm>
        </p:spPr>
        <p:txBody>
          <a:bodyPr rtlCol="0">
            <a:normAutofit/>
          </a:bodyPr>
          <a:lstStyle/>
          <a:p>
            <a:pPr algn="just">
              <a:buFont typeface="Wingdings" pitchFamily="2" charset="2"/>
              <a:buChar char="Ø"/>
              <a:defRPr/>
            </a:pPr>
            <a:r>
              <a:rPr lang="en-US" dirty="0" smtClean="0">
                <a:solidFill>
                  <a:srgbClr val="FF0000"/>
                </a:solidFill>
              </a:rPr>
              <a:t>Conditional Operator</a:t>
            </a:r>
          </a:p>
          <a:p>
            <a:pPr algn="just">
              <a:spcBef>
                <a:spcPts val="0"/>
              </a:spcBef>
              <a:defRPr/>
            </a:pPr>
            <a:r>
              <a:rPr lang="en-US" sz="2400" dirty="0"/>
              <a:t>Conditional operator contains condition followed by two statements. If the condition is true the first statement  is executed otherwise the second statement.</a:t>
            </a:r>
          </a:p>
          <a:p>
            <a:pPr marL="114300" indent="-342900" algn="just">
              <a:spcBef>
                <a:spcPts val="0"/>
              </a:spcBef>
              <a:defRPr/>
            </a:pPr>
            <a:r>
              <a:rPr lang="en-US" sz="2400" dirty="0"/>
              <a:t>It is also called as </a:t>
            </a:r>
            <a:r>
              <a:rPr lang="en-US" sz="2400" b="1" dirty="0"/>
              <a:t>ternary operator </a:t>
            </a:r>
            <a:r>
              <a:rPr lang="en-US" sz="2400" dirty="0"/>
              <a:t>because it requires three operands.</a:t>
            </a:r>
          </a:p>
        </p:txBody>
      </p:sp>
      <p:graphicFrame>
        <p:nvGraphicFramePr>
          <p:cNvPr id="4" name="Table 3"/>
          <p:cNvGraphicFramePr>
            <a:graphicFrameLocks noGrp="1"/>
          </p:cNvGraphicFramePr>
          <p:nvPr>
            <p:extLst>
              <p:ext uri="{D42A27DB-BD31-4B8C-83A1-F6EECF244321}">
                <p14:modId xmlns:p14="http://schemas.microsoft.com/office/powerpoint/2010/main" val="1601750475"/>
              </p:ext>
            </p:extLst>
          </p:nvPr>
        </p:nvGraphicFramePr>
        <p:xfrm>
          <a:off x="133350" y="2200275"/>
          <a:ext cx="11915773" cy="2485831"/>
        </p:xfrm>
        <a:graphic>
          <a:graphicData uri="http://schemas.openxmlformats.org/drawingml/2006/table">
            <a:tbl>
              <a:tblPr firstRow="1" bandRow="1">
                <a:tableStyleId>{616DA210-FB5B-4158-B5E0-FEB733F419BA}</a:tableStyleId>
              </a:tblPr>
              <a:tblGrid>
                <a:gridCol w="1352550"/>
                <a:gridCol w="4867275"/>
                <a:gridCol w="5695948"/>
              </a:tblGrid>
              <a:tr h="1058785">
                <a:tc>
                  <a:txBody>
                    <a:bodyPr/>
                    <a:lstStyle/>
                    <a:p>
                      <a:r>
                        <a:rPr lang="en-US" sz="2400" dirty="0" smtClean="0"/>
                        <a:t>Operator</a:t>
                      </a:r>
                      <a:endParaRPr lang="en-US" sz="2400" b="1" dirty="0">
                        <a:solidFill>
                          <a:schemeClr val="tx1"/>
                        </a:solidFill>
                      </a:endParaRPr>
                    </a:p>
                  </a:txBody>
                  <a:tcPr marL="68580" marR="68580" marT="34301" marB="34301"/>
                </a:tc>
                <a:tc>
                  <a:txBody>
                    <a:bodyPr/>
                    <a:lstStyle/>
                    <a:p>
                      <a:r>
                        <a:rPr lang="en-US" sz="2400" dirty="0" smtClean="0"/>
                        <a:t>Description</a:t>
                      </a:r>
                      <a:endParaRPr lang="en-US" sz="2400" b="1" dirty="0">
                        <a:solidFill>
                          <a:schemeClr val="tx1"/>
                        </a:solidFill>
                      </a:endParaRPr>
                    </a:p>
                  </a:txBody>
                  <a:tcPr marL="68580" marR="68580" marT="34301" marB="34301"/>
                </a:tc>
                <a:tc>
                  <a:txBody>
                    <a:bodyPr/>
                    <a:lstStyle/>
                    <a:p>
                      <a:r>
                        <a:rPr lang="en-US" sz="2400" dirty="0" smtClean="0"/>
                        <a:t>Example</a:t>
                      </a:r>
                      <a:endParaRPr lang="en-US" sz="2400" b="1" dirty="0">
                        <a:solidFill>
                          <a:schemeClr val="tx1"/>
                        </a:solidFill>
                      </a:endParaRPr>
                    </a:p>
                  </a:txBody>
                  <a:tcPr marL="68580" marR="68580" marT="34301" marB="34301"/>
                </a:tc>
              </a:tr>
              <a:tr h="14270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rPr>
                        <a:t>?:</a:t>
                      </a:r>
                      <a:endParaRPr lang="en-US" sz="2400" dirty="0">
                        <a:solidFill>
                          <a:schemeClr val="tx1"/>
                        </a:solidFill>
                      </a:endParaRPr>
                    </a:p>
                  </a:txBody>
                  <a:tcPr marL="68580" marR="68580" marT="34301" marB="34301"/>
                </a:tc>
                <a:tc>
                  <a:txBody>
                    <a:bodyPr/>
                    <a:lstStyle/>
                    <a:p>
                      <a:r>
                        <a:rPr lang="en-US" sz="2400" dirty="0" smtClean="0"/>
                        <a:t> conditional expression,</a:t>
                      </a:r>
                    </a:p>
                    <a:p>
                      <a:r>
                        <a:rPr lang="en-US" sz="2400" dirty="0" smtClean="0"/>
                        <a:t>Condition? Expression1: Expression2</a:t>
                      </a:r>
                      <a:endParaRPr lang="en-US" sz="2400" dirty="0">
                        <a:solidFill>
                          <a:schemeClr val="tx1"/>
                        </a:solidFill>
                      </a:endParaRPr>
                    </a:p>
                  </a:txBody>
                  <a:tcPr marL="68580" marR="68580" marT="34301" marB="3430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(a&gt;b)? “a is greater”: “b is greater”</a:t>
                      </a:r>
                    </a:p>
                  </a:txBody>
                  <a:tcPr marL="68580" marR="68580" marT="34301" marB="34301"/>
                </a:tc>
              </a:tr>
            </a:tbl>
          </a:graphicData>
        </a:graphic>
      </p:graphicFrame>
    </p:spTree>
    <p:extLst>
      <p:ext uri="{BB962C8B-B14F-4D97-AF65-F5344CB8AC3E}">
        <p14:creationId xmlns:p14="http://schemas.microsoft.com/office/powerpoint/2010/main" val="64600833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8225" y="438150"/>
            <a:ext cx="8143875" cy="4156473"/>
          </a:xfrm>
        </p:spPr>
        <p:txBody>
          <a:bodyPr rtlCol="0">
            <a:normAutofit/>
          </a:bodyPr>
          <a:lstStyle/>
          <a:p>
            <a:pPr algn="just">
              <a:buFont typeface="Wingdings" pitchFamily="2" charset="2"/>
              <a:buChar char="Ø"/>
              <a:defRPr/>
            </a:pPr>
            <a:r>
              <a:rPr lang="en-US" dirty="0" smtClean="0">
                <a:solidFill>
                  <a:srgbClr val="FF0000"/>
                </a:solidFill>
                <a:cs typeface="Times New Roman" pitchFamily="18" charset="0"/>
              </a:rPr>
              <a:t>Bitwise Operator</a:t>
            </a:r>
          </a:p>
          <a:p>
            <a:pPr marL="0" indent="0" algn="just">
              <a:spcBef>
                <a:spcPts val="0"/>
              </a:spcBef>
              <a:buNone/>
              <a:defRPr/>
            </a:pPr>
            <a:r>
              <a:rPr lang="en-US" dirty="0"/>
              <a:t>A bitwise operator works on each bit of data.</a:t>
            </a:r>
            <a:endParaRPr lang="en-US" dirty="0">
              <a:cs typeface="Times New Roman" pitchFamily="18" charset="0"/>
            </a:endParaRPr>
          </a:p>
          <a:p>
            <a:pPr>
              <a:buNone/>
              <a:defRPr/>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5793260"/>
              </p:ext>
            </p:extLst>
          </p:nvPr>
        </p:nvGraphicFramePr>
        <p:xfrm>
          <a:off x="4667249" y="1533524"/>
          <a:ext cx="4629151" cy="4292096"/>
        </p:xfrm>
        <a:graphic>
          <a:graphicData uri="http://schemas.openxmlformats.org/drawingml/2006/table">
            <a:tbl>
              <a:tblPr firstRow="1" bandRow="1">
                <a:tableStyleId>{616DA210-FB5B-4158-B5E0-FEB733F419BA}</a:tableStyleId>
              </a:tblPr>
              <a:tblGrid>
                <a:gridCol w="1028700"/>
                <a:gridCol w="1980248"/>
                <a:gridCol w="1620203"/>
              </a:tblGrid>
              <a:tr h="608179">
                <a:tc>
                  <a:txBody>
                    <a:bodyPr/>
                    <a:lstStyle/>
                    <a:p>
                      <a:r>
                        <a:rPr lang="en-US" sz="1500" dirty="0" smtClean="0"/>
                        <a:t>Operator</a:t>
                      </a:r>
                      <a:endParaRPr lang="en-US" sz="1500" b="1" dirty="0">
                        <a:solidFill>
                          <a:schemeClr val="tx1"/>
                        </a:solidFill>
                      </a:endParaRPr>
                    </a:p>
                  </a:txBody>
                  <a:tcPr marL="68580" marR="68580" marT="34295" marB="34295"/>
                </a:tc>
                <a:tc>
                  <a:txBody>
                    <a:bodyPr/>
                    <a:lstStyle/>
                    <a:p>
                      <a:r>
                        <a:rPr lang="en-US" sz="1500" dirty="0" smtClean="0"/>
                        <a:t>Description</a:t>
                      </a:r>
                      <a:endParaRPr lang="en-US" sz="1500" b="1" dirty="0">
                        <a:solidFill>
                          <a:schemeClr val="tx1"/>
                        </a:solidFill>
                      </a:endParaRPr>
                    </a:p>
                  </a:txBody>
                  <a:tcPr marL="68580" marR="68580" marT="34295" marB="34295"/>
                </a:tc>
                <a:tc>
                  <a:txBody>
                    <a:bodyPr/>
                    <a:lstStyle/>
                    <a:p>
                      <a:r>
                        <a:rPr lang="en-US" sz="1500" dirty="0" smtClean="0"/>
                        <a:t>Example(a=1</a:t>
                      </a:r>
                      <a:r>
                        <a:rPr lang="en-US" sz="1500" baseline="0" dirty="0" smtClean="0"/>
                        <a:t> and b=0</a:t>
                      </a:r>
                      <a:r>
                        <a:rPr lang="en-US" sz="1500" dirty="0" smtClean="0"/>
                        <a:t>)</a:t>
                      </a:r>
                      <a:endParaRPr lang="en-US" sz="1500" b="1" dirty="0">
                        <a:solidFill>
                          <a:schemeClr val="tx1"/>
                        </a:solidFill>
                      </a:endParaRPr>
                    </a:p>
                  </a:txBody>
                  <a:tcPr marL="68580" marR="68580" marT="34295" marB="34295"/>
                </a:tc>
              </a:tr>
              <a:tr h="3260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&amp;</a:t>
                      </a:r>
                      <a:endParaRPr lang="en-US" sz="1400" dirty="0">
                        <a:solidFill>
                          <a:schemeClr val="tx1"/>
                        </a:solidFill>
                      </a:endParaRPr>
                    </a:p>
                  </a:txBody>
                  <a:tcPr marL="68580" marR="68580" marT="34295" marB="34295"/>
                </a:tc>
                <a:tc>
                  <a:txBody>
                    <a:bodyPr/>
                    <a:lstStyle/>
                    <a:p>
                      <a:r>
                        <a:rPr lang="en-US" sz="1400" dirty="0" smtClean="0"/>
                        <a:t>bitwise AND </a:t>
                      </a:r>
                      <a:endParaRPr lang="en-US" sz="1400" dirty="0">
                        <a:solidFill>
                          <a:schemeClr val="tx1"/>
                        </a:solidFill>
                      </a:endParaRPr>
                    </a:p>
                  </a:txBody>
                  <a:tcPr marL="68580" marR="68580" marT="34295" marB="34295"/>
                </a:tc>
                <a:tc>
                  <a:txBody>
                    <a:bodyPr/>
                    <a:lstStyle/>
                    <a:p>
                      <a:r>
                        <a:rPr lang="en-US" sz="1400" dirty="0" smtClean="0">
                          <a:solidFill>
                            <a:schemeClr val="tx1"/>
                          </a:solidFill>
                        </a:rPr>
                        <a:t>a &amp; b =</a:t>
                      </a:r>
                      <a:r>
                        <a:rPr lang="en-US" sz="1400" baseline="0" dirty="0" smtClean="0">
                          <a:solidFill>
                            <a:schemeClr val="tx1"/>
                          </a:solidFill>
                        </a:rPr>
                        <a:t> 0</a:t>
                      </a:r>
                      <a:endParaRPr lang="en-US" sz="1400" dirty="0">
                        <a:solidFill>
                          <a:schemeClr val="tx1"/>
                        </a:solidFill>
                      </a:endParaRPr>
                    </a:p>
                  </a:txBody>
                  <a:tcPr marL="68580" marR="68580" marT="34295" marB="34295"/>
                </a:tc>
              </a:tr>
              <a:tr h="326094">
                <a:tc>
                  <a:txBody>
                    <a:bodyPr/>
                    <a:lstStyle/>
                    <a:p>
                      <a:r>
                        <a:rPr lang="en-US" sz="1400" dirty="0" smtClean="0"/>
                        <a:t>|</a:t>
                      </a:r>
                      <a:endParaRPr lang="en-US" sz="1400" dirty="0">
                        <a:solidFill>
                          <a:schemeClr val="tx1"/>
                        </a:solidFill>
                      </a:endParaRPr>
                    </a:p>
                  </a:txBody>
                  <a:tcPr marL="68580" marR="68580" marT="34295" marB="34295"/>
                </a:tc>
                <a:tc>
                  <a:txBody>
                    <a:bodyPr/>
                    <a:lstStyle/>
                    <a:p>
                      <a:r>
                        <a:rPr lang="en-US" sz="1400" dirty="0" smtClean="0"/>
                        <a:t>bitwise OR </a:t>
                      </a:r>
                      <a:endParaRPr lang="en-US" sz="1400" dirty="0">
                        <a:solidFill>
                          <a:schemeClr val="tx1"/>
                        </a:solidFill>
                      </a:endParaRPr>
                    </a:p>
                  </a:txBody>
                  <a:tcPr marL="68580" marR="68580" marT="34295" marB="34295"/>
                </a:tc>
                <a:tc>
                  <a:txBody>
                    <a:bodyPr/>
                    <a:lstStyle/>
                    <a:p>
                      <a:r>
                        <a:rPr lang="en-US" sz="1400" dirty="0" smtClean="0">
                          <a:solidFill>
                            <a:schemeClr val="tx1"/>
                          </a:solidFill>
                        </a:rPr>
                        <a:t>a| b = 1</a:t>
                      </a:r>
                      <a:endParaRPr lang="en-US" sz="1400" dirty="0">
                        <a:solidFill>
                          <a:schemeClr val="tx1"/>
                        </a:solidFill>
                      </a:endParaRPr>
                    </a:p>
                  </a:txBody>
                  <a:tcPr marL="68580" marR="68580" marT="34295" marB="34295"/>
                </a:tc>
              </a:tr>
              <a:tr h="326094">
                <a:tc>
                  <a:txBody>
                    <a:bodyPr/>
                    <a:lstStyle/>
                    <a:p>
                      <a:r>
                        <a:rPr lang="en-US" sz="1400" dirty="0" smtClean="0"/>
                        <a:t>^</a:t>
                      </a:r>
                      <a:endParaRPr lang="en-US" sz="1400" dirty="0">
                        <a:solidFill>
                          <a:schemeClr val="tx1"/>
                        </a:solidFill>
                      </a:endParaRPr>
                    </a:p>
                  </a:txBody>
                  <a:tcPr marL="68580" marR="68580" marT="34295" marB="34295"/>
                </a:tc>
                <a:tc>
                  <a:txBody>
                    <a:bodyPr/>
                    <a:lstStyle/>
                    <a:p>
                      <a:r>
                        <a:rPr lang="en-US" sz="1400" dirty="0" smtClean="0"/>
                        <a:t>bitwise XOR </a:t>
                      </a:r>
                      <a:endParaRPr lang="en-US" sz="1400" dirty="0">
                        <a:solidFill>
                          <a:schemeClr val="tx1"/>
                        </a:solidFill>
                      </a:endParaRPr>
                    </a:p>
                  </a:txBody>
                  <a:tcPr marL="68580" marR="68580" marT="34295" marB="34295"/>
                </a:tc>
                <a:tc>
                  <a:txBody>
                    <a:bodyPr/>
                    <a:lstStyle/>
                    <a:p>
                      <a:r>
                        <a:rPr lang="en-US" sz="1400" dirty="0" smtClean="0">
                          <a:solidFill>
                            <a:schemeClr val="tx1"/>
                          </a:solidFill>
                        </a:rPr>
                        <a:t>a ^ b = 1</a:t>
                      </a:r>
                      <a:endParaRPr lang="en-US" sz="1400" dirty="0">
                        <a:solidFill>
                          <a:schemeClr val="tx1"/>
                        </a:solidFill>
                      </a:endParaRPr>
                    </a:p>
                  </a:txBody>
                  <a:tcPr marL="68580" marR="68580" marT="34295" marB="34295"/>
                </a:tc>
              </a:tr>
              <a:tr h="572859">
                <a:tc>
                  <a:txBody>
                    <a:bodyPr/>
                    <a:lstStyle/>
                    <a:p>
                      <a:r>
                        <a:rPr lang="en-US" sz="1400" dirty="0" smtClean="0"/>
                        <a:t>~</a:t>
                      </a:r>
                      <a:endParaRPr lang="en-US" sz="1400" dirty="0">
                        <a:solidFill>
                          <a:schemeClr val="tx1"/>
                        </a:solidFill>
                      </a:endParaRPr>
                    </a:p>
                  </a:txBody>
                  <a:tcPr marL="68580" marR="68580" marT="34295" marB="34295"/>
                </a:tc>
                <a:tc>
                  <a:txBody>
                    <a:bodyPr/>
                    <a:lstStyle/>
                    <a:p>
                      <a:r>
                        <a:rPr lang="en-US" sz="1400" dirty="0" smtClean="0"/>
                        <a:t>bitwise one’s complement</a:t>
                      </a:r>
                      <a:endParaRPr lang="en-US" sz="1400" dirty="0">
                        <a:solidFill>
                          <a:schemeClr val="tx1"/>
                        </a:solidFill>
                      </a:endParaRPr>
                    </a:p>
                  </a:txBody>
                  <a:tcPr marL="68580" marR="68580" marT="34295" marB="34295"/>
                </a:tc>
                <a:tc>
                  <a:txBody>
                    <a:bodyPr/>
                    <a:lstStyle/>
                    <a:p>
                      <a:r>
                        <a:rPr lang="en-US" sz="1400" dirty="0" smtClean="0">
                          <a:solidFill>
                            <a:schemeClr val="tx1"/>
                          </a:solidFill>
                        </a:rPr>
                        <a:t>~a = 0, ~b=1</a:t>
                      </a:r>
                      <a:endParaRPr lang="en-US" sz="1400" dirty="0">
                        <a:solidFill>
                          <a:schemeClr val="tx1"/>
                        </a:solidFill>
                      </a:endParaRPr>
                    </a:p>
                  </a:txBody>
                  <a:tcPr marL="68580" marR="68580" marT="34295" marB="34295"/>
                </a:tc>
              </a:tr>
              <a:tr h="1066388">
                <a:tc>
                  <a:txBody>
                    <a:bodyPr/>
                    <a:lstStyle/>
                    <a:p>
                      <a:r>
                        <a:rPr lang="en-US" sz="1400" dirty="0" smtClean="0"/>
                        <a:t>&lt;&lt;</a:t>
                      </a:r>
                      <a:endParaRPr lang="en-US" sz="1400" dirty="0">
                        <a:solidFill>
                          <a:schemeClr val="tx1"/>
                        </a:solidFill>
                      </a:endParaRPr>
                    </a:p>
                  </a:txBody>
                  <a:tcPr marL="68580" marR="68580" marT="34295" marB="34295"/>
                </a:tc>
                <a:tc>
                  <a:txBody>
                    <a:bodyPr/>
                    <a:lstStyle/>
                    <a:p>
                      <a:r>
                        <a:rPr lang="en-US" sz="1400" dirty="0" smtClean="0"/>
                        <a:t>bitwise left shift, i</a:t>
                      </a:r>
                      <a:r>
                        <a:rPr lang="en-US" sz="1400" b="0" i="0" kern="1200" dirty="0" smtClean="0">
                          <a:solidFill>
                            <a:schemeClr val="tx1"/>
                          </a:solidFill>
                          <a:latin typeface="+mn-lt"/>
                          <a:ea typeface="+mn-ea"/>
                          <a:cs typeface="+mn-cs"/>
                        </a:rPr>
                        <a:t>ndicates the bits are to be shifted to the left.</a:t>
                      </a:r>
                      <a:endParaRPr lang="en-US" sz="1400" dirty="0">
                        <a:solidFill>
                          <a:schemeClr val="tx1"/>
                        </a:solidFill>
                      </a:endParaRPr>
                    </a:p>
                  </a:txBody>
                  <a:tcPr marL="68580" marR="68580" marT="34295" marB="34295"/>
                </a:tc>
                <a:tc>
                  <a:txBody>
                    <a:bodyPr/>
                    <a:lstStyle/>
                    <a:p>
                      <a:r>
                        <a:rPr lang="en-US" sz="1400" dirty="0" smtClean="0">
                          <a:solidFill>
                            <a:schemeClr val="tx1"/>
                          </a:solidFill>
                        </a:rPr>
                        <a:t>1101 &lt;&lt; 1 = 1010</a:t>
                      </a:r>
                      <a:endParaRPr lang="en-US" sz="1400" dirty="0">
                        <a:solidFill>
                          <a:schemeClr val="tx1"/>
                        </a:solidFill>
                      </a:endParaRPr>
                    </a:p>
                  </a:txBody>
                  <a:tcPr marL="68580" marR="68580" marT="34295" marB="34295"/>
                </a:tc>
              </a:tr>
              <a:tr h="1066388">
                <a:tc>
                  <a:txBody>
                    <a:bodyPr/>
                    <a:lstStyle/>
                    <a:p>
                      <a:r>
                        <a:rPr lang="en-US" sz="1400" dirty="0" smtClean="0"/>
                        <a:t>&gt;&gt;</a:t>
                      </a:r>
                      <a:endParaRPr lang="en-US" sz="1400" dirty="0">
                        <a:solidFill>
                          <a:schemeClr val="tx1"/>
                        </a:solidFill>
                      </a:endParaRPr>
                    </a:p>
                  </a:txBody>
                  <a:tcPr marL="68580" marR="68580" marT="34295" marB="342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bitwise right shift, i</a:t>
                      </a:r>
                      <a:r>
                        <a:rPr lang="en-US" sz="1400" b="0" i="0" kern="1200" dirty="0" smtClean="0">
                          <a:solidFill>
                            <a:schemeClr val="tx1"/>
                          </a:solidFill>
                          <a:latin typeface="+mn-lt"/>
                          <a:ea typeface="+mn-ea"/>
                          <a:cs typeface="+mn-cs"/>
                        </a:rPr>
                        <a:t>ndicates the bits are to be shifted to the right.</a:t>
                      </a:r>
                      <a:endParaRPr lang="en-US" sz="1400" dirty="0" smtClean="0">
                        <a:solidFill>
                          <a:schemeClr val="tx1"/>
                        </a:solidFill>
                        <a:cs typeface="Times New Roman" pitchFamily="18" charset="0"/>
                      </a:endParaRPr>
                    </a:p>
                  </a:txBody>
                  <a:tcPr marL="68580" marR="68580" marT="34295" marB="34295"/>
                </a:tc>
                <a:tc>
                  <a:txBody>
                    <a:bodyPr/>
                    <a:lstStyle/>
                    <a:p>
                      <a:r>
                        <a:rPr lang="en-US" sz="1400" dirty="0" smtClean="0">
                          <a:solidFill>
                            <a:schemeClr val="tx1"/>
                          </a:solidFill>
                        </a:rPr>
                        <a:t>1101 &gt;&gt; 1 = 0110</a:t>
                      </a:r>
                      <a:endParaRPr lang="en-US" sz="1400" dirty="0">
                        <a:solidFill>
                          <a:schemeClr val="tx1"/>
                        </a:solidFill>
                      </a:endParaRPr>
                    </a:p>
                  </a:txBody>
                  <a:tcPr marL="68580" marR="68580" marT="34295" marB="34295"/>
                </a:tc>
              </a:tr>
            </a:tbl>
          </a:graphicData>
        </a:graphic>
      </p:graphicFrame>
      <p:graphicFrame>
        <p:nvGraphicFramePr>
          <p:cNvPr id="7" name="Content Placeholder 5"/>
          <p:cNvGraphicFramePr>
            <a:graphicFrameLocks/>
          </p:cNvGraphicFramePr>
          <p:nvPr>
            <p:extLst>
              <p:ext uri="{D42A27DB-BD31-4B8C-83A1-F6EECF244321}">
                <p14:modId xmlns:p14="http://schemas.microsoft.com/office/powerpoint/2010/main" val="2001944468"/>
              </p:ext>
            </p:extLst>
          </p:nvPr>
        </p:nvGraphicFramePr>
        <p:xfrm>
          <a:off x="1724025" y="1771650"/>
          <a:ext cx="1885950" cy="1851483"/>
        </p:xfrm>
        <a:graphic>
          <a:graphicData uri="http://schemas.openxmlformats.org/drawingml/2006/table">
            <a:tbl>
              <a:tblPr firstRow="1" bandRow="1">
                <a:tableStyleId>{073A0DAA-6AF3-43AB-8588-CEC1D06C72B9}</a:tableStyleId>
              </a:tblPr>
              <a:tblGrid>
                <a:gridCol w="261937"/>
                <a:gridCol w="261937"/>
                <a:gridCol w="468731"/>
                <a:gridCol w="493295"/>
                <a:gridCol w="400050"/>
              </a:tblGrid>
              <a:tr h="313092">
                <a:tc gridSpan="5">
                  <a:txBody>
                    <a:bodyPr/>
                    <a:lstStyle/>
                    <a:p>
                      <a:pPr algn="ctr"/>
                      <a:r>
                        <a:rPr lang="en-US" sz="1300" dirty="0" smtClean="0">
                          <a:effectLst/>
                        </a:rPr>
                        <a:t>Logical Table</a:t>
                      </a:r>
                      <a:endParaRPr lang="en-US" sz="1300" b="1" dirty="0">
                        <a:solidFill>
                          <a:schemeClr val="tx1"/>
                        </a:solidFill>
                        <a:effectLst/>
                      </a:endParaRPr>
                    </a:p>
                  </a:txBody>
                  <a:tcPr marL="35719" marR="35719" marT="35729" marB="35729"/>
                </a:tc>
                <a:tc hMerge="1">
                  <a:txBody>
                    <a:bodyPr/>
                    <a:lstStyle/>
                    <a:p>
                      <a:pPr algn="l"/>
                      <a:endParaRPr lang="en-US" sz="2400" b="1" dirty="0">
                        <a:solidFill>
                          <a:schemeClr val="tx1"/>
                        </a:solidFill>
                        <a:effectLst/>
                      </a:endParaRPr>
                    </a:p>
                  </a:txBody>
                  <a:tcPr marL="47625" marR="47625" marT="47625" marB="47625"/>
                </a:tc>
                <a:tc hMerge="1">
                  <a:txBody>
                    <a:bodyPr/>
                    <a:lstStyle/>
                    <a:p>
                      <a:pPr algn="l"/>
                      <a:endParaRPr lang="en-US" sz="2400" b="1" dirty="0">
                        <a:solidFill>
                          <a:schemeClr val="tx1"/>
                        </a:solidFill>
                        <a:effectLst/>
                      </a:endParaRPr>
                    </a:p>
                  </a:txBody>
                  <a:tcPr marL="47625" marR="47625" marT="47625" marB="47625"/>
                </a:tc>
                <a:tc hMerge="1">
                  <a:txBody>
                    <a:bodyPr/>
                    <a:lstStyle/>
                    <a:p>
                      <a:pPr algn="l"/>
                      <a:endParaRPr lang="en-US" sz="2400" b="1" dirty="0">
                        <a:solidFill>
                          <a:srgbClr val="7030A0"/>
                        </a:solidFill>
                        <a:effectLst/>
                      </a:endParaRPr>
                    </a:p>
                  </a:txBody>
                  <a:tcPr marL="47625" marR="47625" marT="47625" marB="47625"/>
                </a:tc>
                <a:tc hMerge="1">
                  <a:txBody>
                    <a:bodyPr/>
                    <a:lstStyle/>
                    <a:p>
                      <a:pPr algn="l"/>
                      <a:endParaRPr lang="en-US" sz="2400" b="1" dirty="0">
                        <a:solidFill>
                          <a:srgbClr val="7030A0"/>
                        </a:solidFill>
                        <a:effectLst/>
                      </a:endParaRPr>
                    </a:p>
                  </a:txBody>
                  <a:tcPr marL="47625" marR="47625" marT="47625" marB="47625"/>
                </a:tc>
              </a:tr>
              <a:tr h="460079">
                <a:tc>
                  <a:txBody>
                    <a:bodyPr/>
                    <a:lstStyle/>
                    <a:p>
                      <a:pPr algn="l"/>
                      <a:r>
                        <a:rPr lang="en-US" sz="1300" dirty="0" smtClean="0">
                          <a:effectLst/>
                        </a:rPr>
                        <a:t>a</a:t>
                      </a:r>
                      <a:endParaRPr lang="en-US" sz="1300" b="1" dirty="0">
                        <a:solidFill>
                          <a:schemeClr val="tx1"/>
                        </a:solidFill>
                        <a:effectLst/>
                      </a:endParaRPr>
                    </a:p>
                  </a:txBody>
                  <a:tcPr marL="35719" marR="35719" marT="35729" marB="35729"/>
                </a:tc>
                <a:tc>
                  <a:txBody>
                    <a:bodyPr/>
                    <a:lstStyle/>
                    <a:p>
                      <a:pPr algn="l"/>
                      <a:r>
                        <a:rPr lang="en-US" sz="1300" dirty="0">
                          <a:effectLst/>
                        </a:rPr>
                        <a:t>b</a:t>
                      </a:r>
                      <a:endParaRPr lang="en-US" sz="1300" b="1" dirty="0">
                        <a:solidFill>
                          <a:schemeClr val="tx1"/>
                        </a:solidFill>
                        <a:effectLst/>
                      </a:endParaRPr>
                    </a:p>
                  </a:txBody>
                  <a:tcPr marL="35719" marR="35719" marT="35729" marB="35729"/>
                </a:tc>
                <a:tc>
                  <a:txBody>
                    <a:bodyPr/>
                    <a:lstStyle/>
                    <a:p>
                      <a:pPr algn="l"/>
                      <a:r>
                        <a:rPr lang="en-US" sz="1300" dirty="0">
                          <a:effectLst/>
                        </a:rPr>
                        <a:t>a</a:t>
                      </a:r>
                      <a:r>
                        <a:rPr lang="en-US" sz="1300" dirty="0" smtClean="0">
                          <a:effectLst/>
                        </a:rPr>
                        <a:t> </a:t>
                      </a:r>
                      <a:r>
                        <a:rPr lang="en-US" sz="1300" dirty="0">
                          <a:effectLst/>
                        </a:rPr>
                        <a:t>&amp; </a:t>
                      </a:r>
                      <a:r>
                        <a:rPr lang="en-US" sz="1300" dirty="0" smtClean="0">
                          <a:effectLst/>
                        </a:rPr>
                        <a:t>b</a:t>
                      </a:r>
                      <a:endParaRPr lang="en-US" sz="1300" b="1" dirty="0">
                        <a:solidFill>
                          <a:schemeClr val="tx1"/>
                        </a:solidFill>
                        <a:effectLst/>
                      </a:endParaRPr>
                    </a:p>
                  </a:txBody>
                  <a:tcPr marL="35719" marR="35719" marT="35729" marB="35729"/>
                </a:tc>
                <a:tc>
                  <a:txBody>
                    <a:bodyPr/>
                    <a:lstStyle/>
                    <a:p>
                      <a:pPr algn="l"/>
                      <a:r>
                        <a:rPr lang="en-US" sz="1300" dirty="0">
                          <a:effectLst/>
                        </a:rPr>
                        <a:t>a</a:t>
                      </a:r>
                      <a:r>
                        <a:rPr lang="en-US" sz="1300" dirty="0" smtClean="0">
                          <a:effectLst/>
                        </a:rPr>
                        <a:t> </a:t>
                      </a:r>
                      <a:r>
                        <a:rPr lang="en-US" sz="1300" dirty="0">
                          <a:effectLst/>
                        </a:rPr>
                        <a:t>| </a:t>
                      </a:r>
                      <a:r>
                        <a:rPr lang="en-US" sz="1300" dirty="0" smtClean="0">
                          <a:effectLst/>
                        </a:rPr>
                        <a:t>b</a:t>
                      </a:r>
                      <a:endParaRPr lang="en-US" sz="1300" b="1" dirty="0">
                        <a:solidFill>
                          <a:srgbClr val="7030A0"/>
                        </a:solidFill>
                        <a:effectLst/>
                      </a:endParaRPr>
                    </a:p>
                  </a:txBody>
                  <a:tcPr marL="35719" marR="35719" marT="35729" marB="35729"/>
                </a:tc>
                <a:tc>
                  <a:txBody>
                    <a:bodyPr/>
                    <a:lstStyle/>
                    <a:p>
                      <a:pPr algn="l"/>
                      <a:r>
                        <a:rPr lang="en-US" sz="1300" dirty="0">
                          <a:effectLst/>
                        </a:rPr>
                        <a:t>a</a:t>
                      </a:r>
                      <a:r>
                        <a:rPr lang="en-US" sz="1300" dirty="0" smtClean="0">
                          <a:effectLst/>
                        </a:rPr>
                        <a:t> </a:t>
                      </a:r>
                      <a:r>
                        <a:rPr lang="en-US" sz="1300" dirty="0">
                          <a:effectLst/>
                        </a:rPr>
                        <a:t>^ </a:t>
                      </a:r>
                      <a:r>
                        <a:rPr lang="en-US" sz="1300" dirty="0" smtClean="0">
                          <a:effectLst/>
                        </a:rPr>
                        <a:t>b</a:t>
                      </a:r>
                      <a:endParaRPr lang="en-US" sz="1300" b="1" dirty="0">
                        <a:solidFill>
                          <a:srgbClr val="7030A0"/>
                        </a:solidFill>
                        <a:effectLst/>
                      </a:endParaRPr>
                    </a:p>
                  </a:txBody>
                  <a:tcPr marL="35719" marR="35719" marT="35729" marB="35729"/>
                </a:tc>
              </a:tr>
              <a:tr h="265829">
                <a:tc>
                  <a:txBody>
                    <a:bodyPr/>
                    <a:lstStyle/>
                    <a:p>
                      <a:pPr algn="l"/>
                      <a:r>
                        <a:rPr lang="en-US" sz="1300" dirty="0">
                          <a:effectLst/>
                        </a:rPr>
                        <a:t>0</a:t>
                      </a:r>
                    </a:p>
                  </a:txBody>
                  <a:tcPr marL="35719" marR="35719" marT="35729" marB="35729"/>
                </a:tc>
                <a:tc>
                  <a:txBody>
                    <a:bodyPr/>
                    <a:lstStyle/>
                    <a:p>
                      <a:pPr algn="l"/>
                      <a:r>
                        <a:rPr lang="en-US" sz="1300" dirty="0">
                          <a:effectLst/>
                        </a:rPr>
                        <a:t>0</a:t>
                      </a:r>
                    </a:p>
                  </a:txBody>
                  <a:tcPr marL="35719" marR="35719" marT="35729" marB="35729"/>
                </a:tc>
                <a:tc>
                  <a:txBody>
                    <a:bodyPr/>
                    <a:lstStyle/>
                    <a:p>
                      <a:pPr algn="l"/>
                      <a:r>
                        <a:rPr lang="en-US" sz="1300" dirty="0">
                          <a:effectLst/>
                        </a:rPr>
                        <a:t>0</a:t>
                      </a:r>
                    </a:p>
                  </a:txBody>
                  <a:tcPr marL="35719" marR="35719" marT="35729" marB="35729"/>
                </a:tc>
                <a:tc>
                  <a:txBody>
                    <a:bodyPr/>
                    <a:lstStyle/>
                    <a:p>
                      <a:pPr algn="l"/>
                      <a:r>
                        <a:rPr lang="en-US" sz="1300" dirty="0">
                          <a:effectLst/>
                        </a:rPr>
                        <a:t>0</a:t>
                      </a:r>
                    </a:p>
                  </a:txBody>
                  <a:tcPr marL="35719" marR="35719" marT="35729" marB="35729"/>
                </a:tc>
                <a:tc>
                  <a:txBody>
                    <a:bodyPr/>
                    <a:lstStyle/>
                    <a:p>
                      <a:pPr algn="l"/>
                      <a:r>
                        <a:rPr lang="en-US" sz="1300" dirty="0">
                          <a:effectLst/>
                        </a:rPr>
                        <a:t>0</a:t>
                      </a:r>
                    </a:p>
                  </a:txBody>
                  <a:tcPr marL="35719" marR="35719" marT="35729" marB="35729"/>
                </a:tc>
              </a:tr>
              <a:tr h="265829">
                <a:tc>
                  <a:txBody>
                    <a:bodyPr/>
                    <a:lstStyle/>
                    <a:p>
                      <a:pPr algn="l"/>
                      <a:r>
                        <a:rPr lang="en-US" sz="1300" dirty="0">
                          <a:effectLst/>
                        </a:rPr>
                        <a:t>0</a:t>
                      </a:r>
                    </a:p>
                  </a:txBody>
                  <a:tcPr marL="35719" marR="35719" marT="35729" marB="35729"/>
                </a:tc>
                <a:tc>
                  <a:txBody>
                    <a:bodyPr/>
                    <a:lstStyle/>
                    <a:p>
                      <a:pPr algn="l"/>
                      <a:r>
                        <a:rPr lang="en-US" sz="1300" dirty="0">
                          <a:effectLst/>
                        </a:rPr>
                        <a:t>1</a:t>
                      </a:r>
                    </a:p>
                  </a:txBody>
                  <a:tcPr marL="35719" marR="35719" marT="35729" marB="35729"/>
                </a:tc>
                <a:tc>
                  <a:txBody>
                    <a:bodyPr/>
                    <a:lstStyle/>
                    <a:p>
                      <a:pPr algn="l"/>
                      <a:r>
                        <a:rPr lang="en-US" sz="1300" dirty="0">
                          <a:effectLst/>
                        </a:rPr>
                        <a:t>0</a:t>
                      </a:r>
                    </a:p>
                  </a:txBody>
                  <a:tcPr marL="35719" marR="35719" marT="35729" marB="35729"/>
                </a:tc>
                <a:tc>
                  <a:txBody>
                    <a:bodyPr/>
                    <a:lstStyle/>
                    <a:p>
                      <a:pPr algn="l"/>
                      <a:r>
                        <a:rPr lang="en-US" sz="1300" dirty="0">
                          <a:effectLst/>
                        </a:rPr>
                        <a:t>1</a:t>
                      </a:r>
                    </a:p>
                  </a:txBody>
                  <a:tcPr marL="35719" marR="35719" marT="35729" marB="35729"/>
                </a:tc>
                <a:tc>
                  <a:txBody>
                    <a:bodyPr/>
                    <a:lstStyle/>
                    <a:p>
                      <a:pPr algn="l"/>
                      <a:r>
                        <a:rPr lang="en-US" sz="1300" dirty="0">
                          <a:effectLst/>
                        </a:rPr>
                        <a:t>1</a:t>
                      </a:r>
                    </a:p>
                  </a:txBody>
                  <a:tcPr marL="35719" marR="35719" marT="35729" marB="35729"/>
                </a:tc>
              </a:tr>
              <a:tr h="265829">
                <a:tc>
                  <a:txBody>
                    <a:bodyPr/>
                    <a:lstStyle/>
                    <a:p>
                      <a:pPr algn="l"/>
                      <a:r>
                        <a:rPr lang="en-US" sz="1300" dirty="0">
                          <a:effectLst/>
                        </a:rPr>
                        <a:t>1</a:t>
                      </a:r>
                    </a:p>
                  </a:txBody>
                  <a:tcPr marL="35719" marR="35719" marT="35729" marB="35729"/>
                </a:tc>
                <a:tc>
                  <a:txBody>
                    <a:bodyPr/>
                    <a:lstStyle/>
                    <a:p>
                      <a:pPr algn="l"/>
                      <a:r>
                        <a:rPr lang="en-US" sz="1300" dirty="0">
                          <a:effectLst/>
                        </a:rPr>
                        <a:t>1</a:t>
                      </a:r>
                    </a:p>
                  </a:txBody>
                  <a:tcPr marL="35719" marR="35719" marT="35729" marB="35729"/>
                </a:tc>
                <a:tc>
                  <a:txBody>
                    <a:bodyPr/>
                    <a:lstStyle/>
                    <a:p>
                      <a:pPr algn="l"/>
                      <a:r>
                        <a:rPr lang="en-US" sz="1300" dirty="0">
                          <a:effectLst/>
                        </a:rPr>
                        <a:t>1</a:t>
                      </a:r>
                    </a:p>
                  </a:txBody>
                  <a:tcPr marL="35719" marR="35719" marT="35729" marB="35729"/>
                </a:tc>
                <a:tc>
                  <a:txBody>
                    <a:bodyPr/>
                    <a:lstStyle/>
                    <a:p>
                      <a:pPr algn="l"/>
                      <a:r>
                        <a:rPr lang="en-US" sz="1300" dirty="0">
                          <a:effectLst/>
                        </a:rPr>
                        <a:t>1</a:t>
                      </a:r>
                    </a:p>
                  </a:txBody>
                  <a:tcPr marL="35719" marR="35719" marT="35729" marB="35729"/>
                </a:tc>
                <a:tc>
                  <a:txBody>
                    <a:bodyPr/>
                    <a:lstStyle/>
                    <a:p>
                      <a:pPr algn="l"/>
                      <a:r>
                        <a:rPr lang="en-US" sz="1300" dirty="0">
                          <a:effectLst/>
                        </a:rPr>
                        <a:t>0</a:t>
                      </a:r>
                    </a:p>
                  </a:txBody>
                  <a:tcPr marL="35719" marR="35719" marT="35729" marB="35729"/>
                </a:tc>
              </a:tr>
              <a:tr h="265829">
                <a:tc>
                  <a:txBody>
                    <a:bodyPr/>
                    <a:lstStyle/>
                    <a:p>
                      <a:pPr algn="l"/>
                      <a:r>
                        <a:rPr lang="en-US" sz="1300" dirty="0">
                          <a:effectLst/>
                        </a:rPr>
                        <a:t>1</a:t>
                      </a:r>
                    </a:p>
                  </a:txBody>
                  <a:tcPr marL="35719" marR="35719" marT="35729" marB="35729"/>
                </a:tc>
                <a:tc>
                  <a:txBody>
                    <a:bodyPr/>
                    <a:lstStyle/>
                    <a:p>
                      <a:pPr algn="l"/>
                      <a:r>
                        <a:rPr lang="en-US" sz="1300" dirty="0">
                          <a:effectLst/>
                        </a:rPr>
                        <a:t>0</a:t>
                      </a:r>
                    </a:p>
                  </a:txBody>
                  <a:tcPr marL="35719" marR="35719" marT="35729" marB="35729"/>
                </a:tc>
                <a:tc>
                  <a:txBody>
                    <a:bodyPr/>
                    <a:lstStyle/>
                    <a:p>
                      <a:pPr algn="l"/>
                      <a:r>
                        <a:rPr lang="en-US" sz="1300" dirty="0">
                          <a:effectLst/>
                        </a:rPr>
                        <a:t>0</a:t>
                      </a:r>
                    </a:p>
                  </a:txBody>
                  <a:tcPr marL="35719" marR="35719" marT="35729" marB="35729"/>
                </a:tc>
                <a:tc>
                  <a:txBody>
                    <a:bodyPr/>
                    <a:lstStyle/>
                    <a:p>
                      <a:pPr algn="l"/>
                      <a:r>
                        <a:rPr lang="en-US" sz="1300" dirty="0">
                          <a:effectLst/>
                        </a:rPr>
                        <a:t>1</a:t>
                      </a:r>
                    </a:p>
                  </a:txBody>
                  <a:tcPr marL="35719" marR="35719" marT="35729" marB="35729"/>
                </a:tc>
                <a:tc>
                  <a:txBody>
                    <a:bodyPr/>
                    <a:lstStyle/>
                    <a:p>
                      <a:pPr algn="l"/>
                      <a:r>
                        <a:rPr lang="en-US" sz="1300" dirty="0">
                          <a:effectLst/>
                        </a:rPr>
                        <a:t>1</a:t>
                      </a:r>
                    </a:p>
                  </a:txBody>
                  <a:tcPr marL="35719" marR="35719" marT="35729" marB="35729"/>
                </a:tc>
              </a:tr>
            </a:tbl>
          </a:graphicData>
        </a:graphic>
      </p:graphicFrame>
    </p:spTree>
    <p:extLst>
      <p:ext uri="{BB962C8B-B14F-4D97-AF65-F5344CB8AC3E}">
        <p14:creationId xmlns:p14="http://schemas.microsoft.com/office/powerpoint/2010/main" val="9249461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9725" y="638175"/>
            <a:ext cx="7572375" cy="4562475"/>
          </a:xfrm>
        </p:spPr>
        <p:txBody>
          <a:bodyPr rtlCol="0">
            <a:normAutofit/>
          </a:bodyPr>
          <a:lstStyle/>
          <a:p>
            <a:pPr>
              <a:buFont typeface="Wingdings" pitchFamily="2" charset="2"/>
              <a:buChar char="Ø"/>
              <a:defRPr/>
            </a:pPr>
            <a:r>
              <a:rPr lang="en-US" dirty="0" smtClean="0">
                <a:solidFill>
                  <a:srgbClr val="FF0000"/>
                </a:solidFill>
                <a:cs typeface="Times New Roman" pitchFamily="18" charset="0"/>
              </a:rPr>
              <a:t>Some Special Operators</a:t>
            </a:r>
          </a:p>
        </p:txBody>
      </p:sp>
      <p:graphicFrame>
        <p:nvGraphicFramePr>
          <p:cNvPr id="5" name="Table 4"/>
          <p:cNvGraphicFramePr>
            <a:graphicFrameLocks noGrp="1"/>
          </p:cNvGraphicFramePr>
          <p:nvPr>
            <p:extLst>
              <p:ext uri="{D42A27DB-BD31-4B8C-83A1-F6EECF244321}">
                <p14:modId xmlns:p14="http://schemas.microsoft.com/office/powerpoint/2010/main" val="2956742779"/>
              </p:ext>
            </p:extLst>
          </p:nvPr>
        </p:nvGraphicFramePr>
        <p:xfrm>
          <a:off x="1409701" y="1514473"/>
          <a:ext cx="8829673" cy="3686176"/>
        </p:xfrm>
        <a:graphic>
          <a:graphicData uri="http://schemas.openxmlformats.org/drawingml/2006/table">
            <a:tbl>
              <a:tblPr firstRow="1" bandRow="1">
                <a:tableStyleId>{616DA210-FB5B-4158-B5E0-FEB733F419BA}</a:tableStyleId>
              </a:tblPr>
              <a:tblGrid>
                <a:gridCol w="1324454"/>
                <a:gridCol w="4215735"/>
                <a:gridCol w="3289484"/>
              </a:tblGrid>
              <a:tr h="739378">
                <a:tc>
                  <a:txBody>
                    <a:bodyPr/>
                    <a:lstStyle/>
                    <a:p>
                      <a:r>
                        <a:rPr lang="en-US" sz="2000" dirty="0" smtClean="0"/>
                        <a:t>Operator</a:t>
                      </a:r>
                      <a:endParaRPr lang="en-US" sz="2000" b="1" dirty="0">
                        <a:solidFill>
                          <a:schemeClr val="tx1"/>
                        </a:solidFill>
                      </a:endParaRPr>
                    </a:p>
                  </a:txBody>
                  <a:tcPr marL="68580" marR="68580" marT="34290" marB="34290"/>
                </a:tc>
                <a:tc>
                  <a:txBody>
                    <a:bodyPr/>
                    <a:lstStyle/>
                    <a:p>
                      <a:r>
                        <a:rPr lang="en-US" sz="2000" dirty="0" smtClean="0"/>
                        <a:t>Description</a:t>
                      </a:r>
                      <a:endParaRPr lang="en-US" sz="2000" b="1" dirty="0">
                        <a:solidFill>
                          <a:schemeClr val="tx1"/>
                        </a:solidFill>
                      </a:endParaRPr>
                    </a:p>
                  </a:txBody>
                  <a:tcPr marL="68580" marR="68580" marT="34290" marB="34290"/>
                </a:tc>
                <a:tc>
                  <a:txBody>
                    <a:bodyPr/>
                    <a:lstStyle/>
                    <a:p>
                      <a:r>
                        <a:rPr lang="en-US" sz="2000" dirty="0" smtClean="0"/>
                        <a:t>Example</a:t>
                      </a:r>
                      <a:endParaRPr lang="en-US" sz="2000" b="1" dirty="0">
                        <a:solidFill>
                          <a:schemeClr val="tx1"/>
                        </a:solidFill>
                      </a:endParaRPr>
                    </a:p>
                  </a:txBody>
                  <a:tcPr marL="68580" marR="68580" marT="34290" marB="34290"/>
                </a:tc>
              </a:tr>
              <a:tr h="9965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a:t>
                      </a:r>
                      <a:endParaRPr lang="en-US" sz="2000" dirty="0">
                        <a:solidFill>
                          <a:schemeClr val="tx1"/>
                        </a:solidFill>
                      </a:endParaRPr>
                    </a:p>
                  </a:txBody>
                  <a:tcPr marL="68580" marR="68580" marT="34290" marB="34290"/>
                </a:tc>
                <a:tc>
                  <a:txBody>
                    <a:bodyPr/>
                    <a:lstStyle/>
                    <a:p>
                      <a:r>
                        <a:rPr lang="en-US" sz="2000" dirty="0" smtClean="0">
                          <a:solidFill>
                            <a:schemeClr val="tx1"/>
                          </a:solidFill>
                        </a:rPr>
                        <a:t>comma operator, </a:t>
                      </a:r>
                      <a:r>
                        <a:rPr lang="en-US" sz="2000" dirty="0" smtClean="0"/>
                        <a:t> can be used to link the related expressions together</a:t>
                      </a:r>
                      <a:endParaRPr lang="en-US" sz="2000" dirty="0">
                        <a:solidFill>
                          <a:schemeClr val="tx1"/>
                        </a:solidFill>
                      </a:endParaRPr>
                    </a:p>
                  </a:txBody>
                  <a:tcPr marL="68580" marR="68580" marT="34290" marB="34290"/>
                </a:tc>
                <a:tc>
                  <a:txBody>
                    <a:bodyPr/>
                    <a:lstStyle/>
                    <a:p>
                      <a:r>
                        <a:rPr lang="en-US" sz="2000" dirty="0" smtClean="0">
                          <a:solidFill>
                            <a:schemeClr val="tx1"/>
                          </a:solidFill>
                        </a:rPr>
                        <a:t>int a, b,</a:t>
                      </a:r>
                      <a:r>
                        <a:rPr lang="en-US" sz="2000" baseline="0" dirty="0" smtClean="0">
                          <a:solidFill>
                            <a:schemeClr val="tx1"/>
                          </a:solidFill>
                        </a:rPr>
                        <a:t> x;</a:t>
                      </a:r>
                      <a:endParaRPr lang="en-US" sz="2000" dirty="0">
                        <a:solidFill>
                          <a:schemeClr val="tx1"/>
                        </a:solidFill>
                      </a:endParaRPr>
                    </a:p>
                  </a:txBody>
                  <a:tcPr marL="68580" marR="68580" marT="34290" marB="34290"/>
                </a:tc>
              </a:tr>
              <a:tr h="6965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cs typeface="Times New Roman" pitchFamily="18" charset="0"/>
                        </a:rPr>
                        <a:t>sizeof ()  	</a:t>
                      </a:r>
                      <a:endParaRPr lang="en-US" sz="2000" dirty="0">
                        <a:solidFill>
                          <a:schemeClr val="tx1"/>
                        </a:solidFill>
                      </a:endParaRPr>
                    </a:p>
                  </a:txBody>
                  <a:tcPr marL="68580" marR="68580" marT="34290" marB="34290"/>
                </a:tc>
                <a:tc>
                  <a:txBody>
                    <a:bodyPr/>
                    <a:lstStyle/>
                    <a:p>
                      <a:r>
                        <a:rPr lang="en-US" sz="2000" dirty="0" smtClean="0">
                          <a:solidFill>
                            <a:schemeClr val="tx1"/>
                          </a:solidFill>
                          <a:cs typeface="Times New Roman" pitchFamily="18" charset="0"/>
                        </a:rPr>
                        <a:t>sizeof operator to find</a:t>
                      </a:r>
                      <a:r>
                        <a:rPr lang="en-US" sz="2000" baseline="0" dirty="0" smtClean="0">
                          <a:solidFill>
                            <a:schemeClr val="tx1"/>
                          </a:solidFill>
                          <a:cs typeface="Times New Roman" pitchFamily="18" charset="0"/>
                        </a:rPr>
                        <a:t> the </a:t>
                      </a:r>
                      <a:r>
                        <a:rPr lang="en-US" sz="2000" dirty="0" smtClean="0">
                          <a:solidFill>
                            <a:schemeClr val="tx1"/>
                          </a:solidFill>
                          <a:cs typeface="Times New Roman" pitchFamily="18" charset="0"/>
                        </a:rPr>
                        <a:t>size of an object.</a:t>
                      </a:r>
                      <a:endParaRPr lang="en-US" sz="2000" dirty="0">
                        <a:solidFill>
                          <a:schemeClr val="tx1"/>
                        </a:solidFill>
                      </a:endParaRPr>
                    </a:p>
                  </a:txBody>
                  <a:tcPr marL="68580" marR="68580" marT="34290" marB="34290"/>
                </a:tc>
                <a:tc>
                  <a:txBody>
                    <a:bodyPr/>
                    <a:lstStyle/>
                    <a:p>
                      <a:r>
                        <a:rPr lang="en-US" sz="2000" dirty="0" smtClean="0">
                          <a:solidFill>
                            <a:schemeClr val="tx1"/>
                          </a:solidFill>
                        </a:rPr>
                        <a:t>int a; sizeof(a)=2</a:t>
                      </a:r>
                      <a:endParaRPr lang="en-US" sz="2000" dirty="0">
                        <a:solidFill>
                          <a:schemeClr val="tx1"/>
                        </a:solidFill>
                      </a:endParaRPr>
                    </a:p>
                  </a:txBody>
                  <a:tcPr marL="68580" marR="68580" marT="34290" marB="34290"/>
                </a:tc>
              </a:tr>
              <a:tr h="12537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rPr>
                        <a:t>type</a:t>
                      </a:r>
                      <a:endParaRPr lang="en-US" sz="2000" dirty="0">
                        <a:solidFill>
                          <a:schemeClr val="tx1"/>
                        </a:solidFill>
                      </a:endParaRPr>
                    </a:p>
                  </a:txBody>
                  <a:tcPr marL="68580" marR="68580" marT="34290" marB="34290"/>
                </a:tc>
                <a:tc>
                  <a:txBody>
                    <a:bodyPr/>
                    <a:lstStyle/>
                    <a:p>
                      <a:r>
                        <a:rPr lang="en-US" sz="2000" dirty="0" smtClean="0">
                          <a:solidFill>
                            <a:schemeClr val="tx1"/>
                          </a:solidFill>
                        </a:rPr>
                        <a:t>Cast</a:t>
                      </a:r>
                      <a:r>
                        <a:rPr lang="en-US" sz="2000" baseline="0" dirty="0" smtClean="0">
                          <a:solidFill>
                            <a:schemeClr val="tx1"/>
                          </a:solidFill>
                        </a:rPr>
                        <a:t> operator, to change the data type of the variable</a:t>
                      </a:r>
                      <a:endParaRPr lang="en-US" sz="2000" dirty="0">
                        <a:solidFill>
                          <a:schemeClr val="tx1"/>
                        </a:solidFill>
                      </a:endParaRPr>
                    </a:p>
                  </a:txBody>
                  <a:tcPr marL="68580" marR="68580" marT="34290" marB="34290"/>
                </a:tc>
                <a:tc>
                  <a:txBody>
                    <a:bodyPr/>
                    <a:lstStyle/>
                    <a:p>
                      <a:pPr marL="0" indent="0">
                        <a:buNone/>
                      </a:pPr>
                      <a:r>
                        <a:rPr lang="en-US" sz="2000" dirty="0" smtClean="0"/>
                        <a:t>float x= 12.5;       </a:t>
                      </a:r>
                    </a:p>
                    <a:p>
                      <a:pPr marL="0" indent="0">
                        <a:buNone/>
                      </a:pPr>
                      <a:r>
                        <a:rPr lang="en-US" sz="2000" dirty="0" smtClean="0"/>
                        <a:t> int a;</a:t>
                      </a:r>
                    </a:p>
                    <a:p>
                      <a:pPr marL="0" indent="0">
                        <a:buNone/>
                      </a:pPr>
                      <a:r>
                        <a:rPr lang="en-US" sz="2000" dirty="0" smtClean="0"/>
                        <a:t>a = (int) x;  value of a is 12.</a:t>
                      </a:r>
                    </a:p>
                  </a:txBody>
                  <a:tcPr marL="68580" marR="68580" marT="34290" marB="34290"/>
                </a:tc>
              </a:tr>
            </a:tbl>
          </a:graphicData>
        </a:graphic>
      </p:graphicFrame>
    </p:spTree>
    <p:extLst>
      <p:ext uri="{BB962C8B-B14F-4D97-AF65-F5344CB8AC3E}">
        <p14:creationId xmlns:p14="http://schemas.microsoft.com/office/powerpoint/2010/main" val="3043869190"/>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algn="l"/>
            <a:r>
              <a:rPr lang="en-US" dirty="0" smtClean="0">
                <a:solidFill>
                  <a:srgbClr val="FF0000"/>
                </a:solidFill>
              </a:rPr>
              <a:t>Example 1</a:t>
            </a:r>
            <a:endParaRPr lang="en-US" dirty="0" smtClean="0">
              <a:solidFill>
                <a:srgbClr val="FF0000"/>
              </a:solidFill>
            </a:endParaRPr>
          </a:p>
        </p:txBody>
      </p:sp>
      <p:sp>
        <p:nvSpPr>
          <p:cNvPr id="80899" name="Rectangle 3"/>
          <p:cNvSpPr>
            <a:spLocks noGrp="1" noChangeArrowheads="1"/>
          </p:cNvSpPr>
          <p:nvPr>
            <p:ph type="body" idx="1"/>
          </p:nvPr>
        </p:nvSpPr>
        <p:spPr/>
        <p:txBody>
          <a:bodyPr/>
          <a:lstStyle/>
          <a:p>
            <a:r>
              <a:rPr lang="en-US" b="1" smtClean="0"/>
              <a:t>5 - 20/4 + 3*3 – 1</a:t>
            </a:r>
          </a:p>
          <a:p>
            <a:pPr>
              <a:buFontTx/>
              <a:buNone/>
            </a:pPr>
            <a:r>
              <a:rPr lang="en-US" b="1" smtClean="0"/>
              <a:t>  = 5 - 5 + 9 – 1</a:t>
            </a:r>
          </a:p>
          <a:p>
            <a:pPr>
              <a:buFontTx/>
              <a:buNone/>
            </a:pPr>
            <a:r>
              <a:rPr lang="en-US" b="1" smtClean="0"/>
              <a:t>  = 0 + 9 – 1</a:t>
            </a:r>
          </a:p>
          <a:p>
            <a:pPr>
              <a:buFontTx/>
              <a:buNone/>
            </a:pPr>
            <a:r>
              <a:rPr lang="en-US" b="1" smtClean="0"/>
              <a:t>  = 9 – 1</a:t>
            </a:r>
          </a:p>
          <a:p>
            <a:pPr>
              <a:buFontTx/>
              <a:buNone/>
            </a:pPr>
            <a:r>
              <a:rPr lang="en-US" b="1" smtClean="0"/>
              <a:t>  = 8</a:t>
            </a:r>
          </a:p>
        </p:txBody>
      </p:sp>
    </p:spTree>
    <p:extLst>
      <p:ext uri="{BB962C8B-B14F-4D97-AF65-F5344CB8AC3E}">
        <p14:creationId xmlns:p14="http://schemas.microsoft.com/office/powerpoint/2010/main" val="2465788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4822" t="43763" r="35714" b="14285"/>
          <a:stretch/>
        </p:blipFill>
        <p:spPr>
          <a:xfrm>
            <a:off x="304800" y="228600"/>
            <a:ext cx="11480800" cy="6324600"/>
          </a:xfrm>
          <a:prstGeom prst="rect">
            <a:avLst/>
          </a:prstGeom>
        </p:spPr>
      </p:pic>
    </p:spTree>
    <p:extLst>
      <p:ext uri="{BB962C8B-B14F-4D97-AF65-F5344CB8AC3E}">
        <p14:creationId xmlns:p14="http://schemas.microsoft.com/office/powerpoint/2010/main" val="161879206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algn="l"/>
            <a:r>
              <a:rPr lang="en-US" dirty="0" smtClean="0">
                <a:solidFill>
                  <a:srgbClr val="FF0000"/>
                </a:solidFill>
              </a:rPr>
              <a:t>Example 2</a:t>
            </a:r>
            <a:endParaRPr lang="en-US" dirty="0" smtClean="0">
              <a:solidFill>
                <a:srgbClr val="FF0000"/>
              </a:solidFill>
            </a:endParaRPr>
          </a:p>
        </p:txBody>
      </p:sp>
      <p:sp>
        <p:nvSpPr>
          <p:cNvPr id="81923" name="Rectangle 3"/>
          <p:cNvSpPr>
            <a:spLocks noGrp="1" noChangeArrowheads="1"/>
          </p:cNvSpPr>
          <p:nvPr>
            <p:ph type="body" idx="1"/>
          </p:nvPr>
        </p:nvSpPr>
        <p:spPr/>
        <p:txBody>
          <a:bodyPr/>
          <a:lstStyle/>
          <a:p>
            <a:r>
              <a:rPr lang="en-US" b="1" smtClean="0"/>
              <a:t>5 – (20/4) + 3*(3 – 1)</a:t>
            </a:r>
          </a:p>
          <a:p>
            <a:pPr>
              <a:buFontTx/>
              <a:buNone/>
            </a:pPr>
            <a:r>
              <a:rPr lang="en-US" b="1" smtClean="0"/>
              <a:t>  = 5 - 5 + 3*2</a:t>
            </a:r>
          </a:p>
          <a:p>
            <a:pPr>
              <a:buFontTx/>
              <a:buNone/>
            </a:pPr>
            <a:r>
              <a:rPr lang="en-US" b="1" smtClean="0"/>
              <a:t>  = 5 - 5 + 6</a:t>
            </a:r>
          </a:p>
          <a:p>
            <a:pPr>
              <a:buFontTx/>
              <a:buNone/>
            </a:pPr>
            <a:r>
              <a:rPr lang="en-US" b="1" smtClean="0"/>
              <a:t>  = 6</a:t>
            </a:r>
          </a:p>
        </p:txBody>
      </p:sp>
    </p:spTree>
    <p:extLst>
      <p:ext uri="{BB962C8B-B14F-4D97-AF65-F5344CB8AC3E}">
        <p14:creationId xmlns:p14="http://schemas.microsoft.com/office/powerpoint/2010/main" val="66416595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pPr algn="ctr"/>
            <a:r>
              <a:rPr lang="en-US" b="1" dirty="0" smtClean="0">
                <a:solidFill>
                  <a:srgbClr val="FF0000"/>
                </a:solidFill>
              </a:rPr>
              <a:t>Type Conversion</a:t>
            </a:r>
          </a:p>
        </p:txBody>
      </p:sp>
      <p:sp>
        <p:nvSpPr>
          <p:cNvPr id="82947" name="Rectangle 3"/>
          <p:cNvSpPr>
            <a:spLocks noGrp="1" noChangeArrowheads="1"/>
          </p:cNvSpPr>
          <p:nvPr>
            <p:ph type="body" idx="1"/>
          </p:nvPr>
        </p:nvSpPr>
        <p:spPr>
          <a:xfrm>
            <a:off x="361950" y="1352550"/>
            <a:ext cx="10991850" cy="4824413"/>
          </a:xfrm>
        </p:spPr>
        <p:txBody>
          <a:bodyPr/>
          <a:lstStyle/>
          <a:p>
            <a:r>
              <a:rPr lang="en-US" dirty="0" smtClean="0"/>
              <a:t>Converting the type of an expression from one type to another type.</a:t>
            </a:r>
          </a:p>
          <a:p>
            <a:pPr>
              <a:buFontTx/>
              <a:buNone/>
            </a:pPr>
            <a:r>
              <a:rPr lang="en-US" dirty="0" err="1" smtClean="0"/>
              <a:t>Eg</a:t>
            </a:r>
            <a:r>
              <a:rPr lang="en-US" dirty="0" smtClean="0"/>
              <a:t>:  x = (</a:t>
            </a:r>
            <a:r>
              <a:rPr lang="en-US" dirty="0" err="1" smtClean="0"/>
              <a:t>int</a:t>
            </a:r>
            <a:r>
              <a:rPr lang="en-US" dirty="0" smtClean="0"/>
              <a:t>)10.45</a:t>
            </a:r>
          </a:p>
        </p:txBody>
      </p:sp>
    </p:spTree>
    <p:extLst>
      <p:ext uri="{BB962C8B-B14F-4D97-AF65-F5344CB8AC3E}">
        <p14:creationId xmlns:p14="http://schemas.microsoft.com/office/powerpoint/2010/main" val="343691886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38200" y="184150"/>
            <a:ext cx="10515600" cy="1325563"/>
          </a:xfrm>
        </p:spPr>
        <p:txBody>
          <a:bodyPr/>
          <a:lstStyle/>
          <a:p>
            <a:pPr algn="ctr" eaLnBrk="1" hangingPunct="1"/>
            <a:r>
              <a:rPr lang="en-US" b="1" dirty="0" smtClean="0">
                <a:solidFill>
                  <a:srgbClr val="FF0000"/>
                </a:solidFill>
              </a:rPr>
              <a:t>Data Types</a:t>
            </a:r>
          </a:p>
        </p:txBody>
      </p:sp>
      <p:sp>
        <p:nvSpPr>
          <p:cNvPr id="12291" name="Content Placeholder 2"/>
          <p:cNvSpPr>
            <a:spLocks noGrp="1"/>
          </p:cNvSpPr>
          <p:nvPr>
            <p:ph idx="1"/>
          </p:nvPr>
        </p:nvSpPr>
        <p:spPr>
          <a:xfrm>
            <a:off x="219075" y="1509713"/>
            <a:ext cx="11134725" cy="4667250"/>
          </a:xfrm>
        </p:spPr>
        <p:txBody>
          <a:bodyPr/>
          <a:lstStyle/>
          <a:p>
            <a:pPr algn="just" eaLnBrk="1" hangingPunct="1"/>
            <a:r>
              <a:rPr lang="en-US" dirty="0" smtClean="0"/>
              <a:t>Data type means the type of value a variable will have.</a:t>
            </a:r>
          </a:p>
          <a:p>
            <a:pPr algn="just" eaLnBrk="1" hangingPunct="1"/>
            <a:r>
              <a:rPr lang="en-US" dirty="0" smtClean="0"/>
              <a:t>It also defines memory space for a particular variable in computer.</a:t>
            </a:r>
          </a:p>
          <a:p>
            <a:pPr algn="just" eaLnBrk="1" hangingPunct="1"/>
            <a:r>
              <a:rPr lang="en-US" dirty="0" smtClean="0"/>
              <a:t>The type of value of variable can be alphabets or numbers.</a:t>
            </a:r>
          </a:p>
          <a:p>
            <a:pPr algn="just" eaLnBrk="1" hangingPunct="1"/>
            <a:r>
              <a:rPr lang="en-US" dirty="0" smtClean="0"/>
              <a:t>The numbers can be further divided as the integer or rational number. </a:t>
            </a:r>
          </a:p>
        </p:txBody>
      </p:sp>
    </p:spTree>
    <p:extLst>
      <p:ext uri="{BB962C8B-B14F-4D97-AF65-F5344CB8AC3E}">
        <p14:creationId xmlns:p14="http://schemas.microsoft.com/office/powerpoint/2010/main" val="1875556790"/>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ctr"/>
            <a:r>
              <a:rPr lang="en-US" sz="4000" b="1" dirty="0">
                <a:solidFill>
                  <a:srgbClr val="FF0000"/>
                </a:solidFill>
              </a:rPr>
              <a:t>Division operator on Different </a:t>
            </a:r>
            <a:r>
              <a:rPr lang="en-US" sz="4000" b="1" dirty="0" smtClean="0">
                <a:solidFill>
                  <a:srgbClr val="FF0000"/>
                </a:solidFill>
              </a:rPr>
              <a:t> Data </a:t>
            </a:r>
            <a:r>
              <a:rPr lang="en-US" sz="4000" b="1" dirty="0">
                <a:solidFill>
                  <a:srgbClr val="FF0000"/>
                </a:solidFill>
              </a:rPr>
              <a:t>Type</a:t>
            </a:r>
          </a:p>
        </p:txBody>
      </p:sp>
      <p:graphicFrame>
        <p:nvGraphicFramePr>
          <p:cNvPr id="82982" name="Group 38"/>
          <p:cNvGraphicFramePr>
            <a:graphicFrameLocks noGrp="1"/>
          </p:cNvGraphicFramePr>
          <p:nvPr>
            <p:extLst>
              <p:ext uri="{D42A27DB-BD31-4B8C-83A1-F6EECF244321}">
                <p14:modId xmlns:p14="http://schemas.microsoft.com/office/powerpoint/2010/main" val="3032465868"/>
              </p:ext>
            </p:extLst>
          </p:nvPr>
        </p:nvGraphicFramePr>
        <p:xfrm>
          <a:off x="1133475" y="1838325"/>
          <a:ext cx="8239125" cy="3495675"/>
        </p:xfrm>
        <a:graphic>
          <a:graphicData uri="http://schemas.openxmlformats.org/drawingml/2006/table">
            <a:tbl>
              <a:tblPr/>
              <a:tblGrid>
                <a:gridCol w="2746375"/>
                <a:gridCol w="2067496"/>
                <a:gridCol w="3425254"/>
              </a:tblGrid>
              <a:tr h="69913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Operation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Result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Example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913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err="1" smtClean="0">
                          <a:ln>
                            <a:noFill/>
                          </a:ln>
                          <a:solidFill>
                            <a:schemeClr val="tx1"/>
                          </a:solidFill>
                          <a:effectLst/>
                          <a:latin typeface="Arial" charset="0"/>
                        </a:rPr>
                        <a:t>int</a:t>
                      </a:r>
                      <a:r>
                        <a:rPr kumimoji="0" lang="en-US" sz="2800" b="0" i="0" u="none" strike="noStrike" cap="none" normalizeH="0" baseline="0" dirty="0" smtClean="0">
                          <a:ln>
                            <a:noFill/>
                          </a:ln>
                          <a:solidFill>
                            <a:schemeClr val="tx1"/>
                          </a:solidFill>
                          <a:effectLst/>
                          <a:latin typeface="Arial" charset="0"/>
                        </a:rPr>
                        <a:t>/</a:t>
                      </a:r>
                      <a:r>
                        <a:rPr kumimoji="0" lang="en-US" sz="2800" b="0" i="0" u="none" strike="noStrike" cap="none" normalizeH="0" baseline="0" dirty="0" err="1" smtClean="0">
                          <a:ln>
                            <a:noFill/>
                          </a:ln>
                          <a:solidFill>
                            <a:schemeClr val="tx1"/>
                          </a:solidFill>
                          <a:effectLst/>
                          <a:latin typeface="Arial" charset="0"/>
                        </a:rPr>
                        <a:t>int</a:t>
                      </a: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int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5/2    =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913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err="1" smtClean="0">
                          <a:ln>
                            <a:noFill/>
                          </a:ln>
                          <a:solidFill>
                            <a:schemeClr val="tx1"/>
                          </a:solidFill>
                          <a:effectLst/>
                          <a:latin typeface="Arial" charset="0"/>
                        </a:rPr>
                        <a:t>int</a:t>
                      </a:r>
                      <a:r>
                        <a:rPr kumimoji="0" lang="en-US" sz="2800" b="0" i="0" u="none" strike="noStrike" cap="none" normalizeH="0" baseline="0" dirty="0" smtClean="0">
                          <a:ln>
                            <a:noFill/>
                          </a:ln>
                          <a:solidFill>
                            <a:schemeClr val="tx1"/>
                          </a:solidFill>
                          <a:effectLst/>
                          <a:latin typeface="Arial" charset="0"/>
                        </a:rPr>
                        <a:t>/real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real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5/2.0 =  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913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real/int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real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5.0/2 =  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913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real/real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real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5.0/2.0 =  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4765346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7400"/>
          </a:xfrm>
        </p:spPr>
        <p:txBody>
          <a:bodyPr/>
          <a:lstStyle/>
          <a:p>
            <a:pPr algn="ctr"/>
            <a:r>
              <a:rPr lang="en-US" b="1" dirty="0">
                <a:solidFill>
                  <a:srgbClr val="FF0000"/>
                </a:solidFill>
              </a:rPr>
              <a:t>Implicit Type </a:t>
            </a:r>
            <a:r>
              <a:rPr lang="en-US" b="1" dirty="0" smtClean="0">
                <a:solidFill>
                  <a:srgbClr val="FF0000"/>
                </a:solidFill>
              </a:rPr>
              <a:t>Conversion </a:t>
            </a:r>
            <a:endParaRPr lang="en-US" dirty="0">
              <a:solidFill>
                <a:srgbClr val="FF0000"/>
              </a:solidFill>
            </a:endParaRPr>
          </a:p>
        </p:txBody>
      </p:sp>
      <p:sp>
        <p:nvSpPr>
          <p:cNvPr id="3" name="Content Placeholder 2"/>
          <p:cNvSpPr>
            <a:spLocks noGrp="1"/>
          </p:cNvSpPr>
          <p:nvPr>
            <p:ph idx="1"/>
          </p:nvPr>
        </p:nvSpPr>
        <p:spPr>
          <a:xfrm>
            <a:off x="838200" y="1224491"/>
            <a:ext cx="10515600" cy="5853642"/>
          </a:xfrm>
        </p:spPr>
        <p:txBody>
          <a:bodyPr>
            <a:normAutofit/>
          </a:bodyPr>
          <a:lstStyle/>
          <a:p>
            <a:pPr fontAlgn="base"/>
            <a:r>
              <a:rPr lang="en-US" sz="2000" dirty="0" smtClean="0"/>
              <a:t>Also known as ‘automatic type conversion’.</a:t>
            </a:r>
          </a:p>
          <a:p>
            <a:pPr fontAlgn="base"/>
            <a:r>
              <a:rPr lang="en-US" sz="2000" dirty="0" smtClean="0"/>
              <a:t>Done by the compiler on its own, without any external trigger from the user.</a:t>
            </a:r>
          </a:p>
          <a:p>
            <a:pPr fontAlgn="base"/>
            <a:r>
              <a:rPr lang="en-US" sz="2000" dirty="0" smtClean="0"/>
              <a:t>Generally takes place when in an expression more than one data type is present. In such condition type conversion (type promotion) takes place to avoid loss of data.</a:t>
            </a:r>
          </a:p>
          <a:p>
            <a:r>
              <a:rPr lang="en-US" sz="2000" dirty="0" smtClean="0"/>
              <a:t>All the data types of the variables are upgraded to the data type of the variable with largest data type.</a:t>
            </a:r>
          </a:p>
          <a:p>
            <a:pPr fontAlgn="base"/>
            <a:r>
              <a:rPr lang="en-US" sz="2000" dirty="0" smtClean="0"/>
              <a:t>It is possible for implicit conversions to lose information, signs can be lost (when signed is implicitly converted to unsigned), and overflow can occur (when long </a:t>
            </a:r>
            <a:r>
              <a:rPr lang="en-US" sz="2000" dirty="0" err="1" smtClean="0"/>
              <a:t>long</a:t>
            </a:r>
            <a:r>
              <a:rPr lang="en-US" sz="2000" dirty="0" smtClean="0"/>
              <a:t> is implicitly converted to float).</a:t>
            </a:r>
          </a:p>
          <a:p>
            <a:pPr marL="0" indent="0">
              <a:buNone/>
            </a:pPr>
            <a:r>
              <a:rPr lang="en-US" sz="2000" dirty="0" smtClean="0"/>
              <a:t/>
            </a:r>
            <a:br>
              <a:rPr lang="en-US" sz="2000" dirty="0" smtClean="0"/>
            </a:br>
            <a:r>
              <a:rPr lang="en-US" dirty="0" smtClean="0"/>
              <a:t/>
            </a:r>
            <a:br>
              <a:rPr lang="en-US" dirty="0" smtClean="0"/>
            </a:br>
            <a:endParaRPr lang="en-US" dirty="0"/>
          </a:p>
        </p:txBody>
      </p:sp>
      <p:pic>
        <p:nvPicPr>
          <p:cNvPr id="7" name="Picture 6"/>
          <p:cNvPicPr>
            <a:picLocks noChangeAspect="1"/>
          </p:cNvPicPr>
          <p:nvPr/>
        </p:nvPicPr>
        <p:blipFill>
          <a:blip r:embed="rId2"/>
          <a:stretch>
            <a:fillRect/>
          </a:stretch>
        </p:blipFill>
        <p:spPr>
          <a:xfrm>
            <a:off x="3595576" y="4047066"/>
            <a:ext cx="6784557" cy="2565411"/>
          </a:xfrm>
          <a:prstGeom prst="rect">
            <a:avLst/>
          </a:prstGeom>
        </p:spPr>
      </p:pic>
    </p:spTree>
    <p:extLst>
      <p:ext uri="{BB962C8B-B14F-4D97-AF65-F5344CB8AC3E}">
        <p14:creationId xmlns:p14="http://schemas.microsoft.com/office/powerpoint/2010/main" val="401304638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41"/>
            <a:ext cx="10515600" cy="957792"/>
          </a:xfrm>
        </p:spPr>
        <p:txBody>
          <a:bodyPr/>
          <a:lstStyle/>
          <a:p>
            <a:pPr algn="ctr"/>
            <a:r>
              <a:rPr lang="en-US" b="1" dirty="0">
                <a:solidFill>
                  <a:srgbClr val="FF0000"/>
                </a:solidFill>
              </a:rPr>
              <a:t>Explicit Type Conversion</a:t>
            </a:r>
            <a:endParaRPr lang="en-US" dirty="0">
              <a:solidFill>
                <a:srgbClr val="FF0000"/>
              </a:solidFill>
            </a:endParaRPr>
          </a:p>
        </p:txBody>
      </p:sp>
      <p:sp>
        <p:nvSpPr>
          <p:cNvPr id="3" name="Content Placeholder 2"/>
          <p:cNvSpPr>
            <a:spLocks noGrp="1"/>
          </p:cNvSpPr>
          <p:nvPr>
            <p:ph idx="1"/>
          </p:nvPr>
        </p:nvSpPr>
        <p:spPr>
          <a:xfrm>
            <a:off x="838200" y="1083734"/>
            <a:ext cx="10193867" cy="3843865"/>
          </a:xfrm>
        </p:spPr>
        <p:txBody>
          <a:bodyPr>
            <a:normAutofit fontScale="92500" lnSpcReduction="20000"/>
          </a:bodyPr>
          <a:lstStyle/>
          <a:p>
            <a:r>
              <a:rPr lang="en-US" dirty="0"/>
              <a:t> This process is also called type casting and it is user defined. Here the user can type cast the result to make it of a particular data type.</a:t>
            </a:r>
          </a:p>
          <a:p>
            <a:r>
              <a:rPr lang="en-US" dirty="0" smtClean="0"/>
              <a:t>The </a:t>
            </a:r>
            <a:r>
              <a:rPr lang="en-US" dirty="0"/>
              <a:t>syntax in C:</a:t>
            </a:r>
          </a:p>
          <a:p>
            <a:pPr marL="0" indent="0">
              <a:buNone/>
            </a:pPr>
            <a:r>
              <a:rPr lang="en-US" dirty="0" smtClean="0"/>
              <a:t>           (type</a:t>
            </a:r>
            <a:r>
              <a:rPr lang="en-US" dirty="0"/>
              <a:t>) expression</a:t>
            </a:r>
          </a:p>
          <a:p>
            <a:r>
              <a:rPr lang="en-US" dirty="0"/>
              <a:t>Type indicated the data type to which the final result is converted</a:t>
            </a:r>
            <a:r>
              <a:rPr lang="en-US" dirty="0" smtClean="0"/>
              <a:t>.</a:t>
            </a:r>
          </a:p>
          <a:p>
            <a:pPr fontAlgn="base"/>
            <a:r>
              <a:rPr lang="en-US" dirty="0"/>
              <a:t>Advantages of Type Conversion</a:t>
            </a:r>
          </a:p>
          <a:p>
            <a:pPr marL="514350" indent="-514350" fontAlgn="base">
              <a:buFont typeface="+mj-lt"/>
              <a:buAutoNum type="arabicPeriod"/>
            </a:pPr>
            <a:r>
              <a:rPr lang="en-US" dirty="0"/>
              <a:t>This is done to take advantage of certain features of type hierarchies or type representations.</a:t>
            </a:r>
          </a:p>
          <a:p>
            <a:pPr marL="514350" indent="-514350" fontAlgn="base">
              <a:buFont typeface="+mj-lt"/>
              <a:buAutoNum type="arabicPeriod"/>
            </a:pPr>
            <a:r>
              <a:rPr lang="en-US" dirty="0"/>
              <a:t>It helps us to compute expressions containing variables of different data types.</a:t>
            </a:r>
          </a:p>
          <a:p>
            <a:endParaRPr lang="en-US" dirty="0"/>
          </a:p>
        </p:txBody>
      </p:sp>
      <p:pic>
        <p:nvPicPr>
          <p:cNvPr id="6" name="Picture 5"/>
          <p:cNvPicPr>
            <a:picLocks noChangeAspect="1"/>
          </p:cNvPicPr>
          <p:nvPr/>
        </p:nvPicPr>
        <p:blipFill>
          <a:blip r:embed="rId2"/>
          <a:stretch>
            <a:fillRect/>
          </a:stretch>
        </p:blipFill>
        <p:spPr>
          <a:xfrm>
            <a:off x="1969709" y="4859863"/>
            <a:ext cx="8757548" cy="1765825"/>
          </a:xfrm>
          <a:prstGeom prst="rect">
            <a:avLst/>
          </a:prstGeom>
        </p:spPr>
      </p:pic>
    </p:spTree>
    <p:extLst>
      <p:ext uri="{BB962C8B-B14F-4D97-AF65-F5344CB8AC3E}">
        <p14:creationId xmlns:p14="http://schemas.microsoft.com/office/powerpoint/2010/main" val="24590311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3027760" y="466725"/>
            <a:ext cx="6172200" cy="857250"/>
          </a:xfrm>
        </p:spPr>
        <p:txBody>
          <a:bodyPr>
            <a:noAutofit/>
          </a:bodyPr>
          <a:lstStyle/>
          <a:p>
            <a:pPr eaLnBrk="1" hangingPunct="1"/>
            <a:r>
              <a:rPr lang="en-US" sz="6000" b="1" dirty="0" smtClean="0">
                <a:solidFill>
                  <a:srgbClr val="FF0000"/>
                </a:solidFill>
              </a:rPr>
              <a:t>Expressions</a:t>
            </a:r>
          </a:p>
        </p:txBody>
      </p:sp>
      <p:sp>
        <p:nvSpPr>
          <p:cNvPr id="3" name="Content Placeholder 2"/>
          <p:cNvSpPr>
            <a:spLocks noGrp="1"/>
          </p:cNvSpPr>
          <p:nvPr>
            <p:ph idx="1"/>
          </p:nvPr>
        </p:nvSpPr>
        <p:spPr>
          <a:xfrm>
            <a:off x="171450" y="2000250"/>
            <a:ext cx="11868150" cy="3565923"/>
          </a:xfrm>
        </p:spPr>
        <p:txBody>
          <a:bodyPr rtlCol="0">
            <a:normAutofit/>
          </a:bodyPr>
          <a:lstStyle/>
          <a:p>
            <a:pPr algn="just">
              <a:defRPr/>
            </a:pPr>
            <a:r>
              <a:rPr lang="en-US" dirty="0" smtClean="0"/>
              <a:t>Expressions are the statements or the instruction given to computer to perform some operation. </a:t>
            </a:r>
          </a:p>
          <a:p>
            <a:pPr algn="just">
              <a:defRPr/>
            </a:pPr>
            <a:r>
              <a:rPr lang="en-US" dirty="0" smtClean="0"/>
              <a:t>Every expression results in some value  that can be stored in a variable.</a:t>
            </a:r>
          </a:p>
          <a:p>
            <a:pPr algn="just">
              <a:defRPr/>
            </a:pPr>
            <a:r>
              <a:rPr lang="en-US" dirty="0" smtClean="0"/>
              <a:t>Following are few example of expressions in program:</a:t>
            </a:r>
          </a:p>
          <a:p>
            <a:pPr lvl="1" algn="just">
              <a:defRPr/>
            </a:pPr>
            <a:r>
              <a:rPr lang="en-US" dirty="0" smtClean="0">
                <a:solidFill>
                  <a:schemeClr val="tx2"/>
                </a:solidFill>
              </a:rPr>
              <a:t>Expression to calculate speed of a car.</a:t>
            </a:r>
          </a:p>
          <a:p>
            <a:pPr lvl="2" algn="just">
              <a:defRPr/>
            </a:pPr>
            <a:r>
              <a:rPr lang="en-US" dirty="0" smtClean="0">
                <a:solidFill>
                  <a:schemeClr val="tx2"/>
                </a:solidFill>
              </a:rPr>
              <a:t>Speed=distance/time</a:t>
            </a:r>
          </a:p>
          <a:p>
            <a:pPr lvl="1" algn="just">
              <a:defRPr/>
            </a:pPr>
            <a:r>
              <a:rPr lang="en-US" dirty="0" smtClean="0">
                <a:solidFill>
                  <a:schemeClr val="tx2"/>
                </a:solidFill>
              </a:rPr>
              <a:t>Expression to find similarity of two things.</a:t>
            </a:r>
          </a:p>
          <a:p>
            <a:pPr lvl="2" algn="just">
              <a:defRPr/>
            </a:pPr>
            <a:r>
              <a:rPr lang="en-US" dirty="0" smtClean="0">
                <a:solidFill>
                  <a:schemeClr val="tx2"/>
                </a:solidFill>
              </a:rPr>
              <a:t>c=value1&gt;value2  </a:t>
            </a:r>
            <a:endParaRPr lang="en-US" dirty="0" smtClean="0"/>
          </a:p>
        </p:txBody>
      </p:sp>
    </p:spTree>
    <p:extLst>
      <p:ext uri="{BB962C8B-B14F-4D97-AF65-F5344CB8AC3E}">
        <p14:creationId xmlns:p14="http://schemas.microsoft.com/office/powerpoint/2010/main" val="286788780"/>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47700" y="666750"/>
            <a:ext cx="11039475" cy="4991100"/>
          </a:xfrm>
        </p:spPr>
        <p:txBody>
          <a:bodyPr rtlCol="0">
            <a:normAutofit fontScale="85000" lnSpcReduction="20000"/>
          </a:bodyPr>
          <a:lstStyle/>
          <a:p>
            <a:pPr>
              <a:defRPr/>
            </a:pPr>
            <a:r>
              <a:rPr lang="en-US" dirty="0" smtClean="0"/>
              <a:t>Expressions in C are basically </a:t>
            </a:r>
            <a:r>
              <a:rPr lang="en-US" b="1" dirty="0" smtClean="0"/>
              <a:t>operators</a:t>
            </a:r>
            <a:r>
              <a:rPr lang="en-US" dirty="0" smtClean="0"/>
              <a:t> acting on </a:t>
            </a:r>
            <a:r>
              <a:rPr lang="en-US" b="1" dirty="0" smtClean="0"/>
              <a:t>operands</a:t>
            </a:r>
            <a:r>
              <a:rPr lang="en-US" dirty="0" smtClean="0"/>
              <a:t>.</a:t>
            </a:r>
          </a:p>
          <a:p>
            <a:pPr>
              <a:defRPr/>
            </a:pPr>
            <a:r>
              <a:rPr lang="en-US" dirty="0" smtClean="0"/>
              <a:t>An </a:t>
            </a:r>
            <a:r>
              <a:rPr lang="en-US" b="1" dirty="0" smtClean="0"/>
              <a:t>operand</a:t>
            </a:r>
            <a:r>
              <a:rPr lang="en-US" dirty="0" smtClean="0"/>
              <a:t> is an entity on which operation is to be performed.</a:t>
            </a:r>
          </a:p>
          <a:p>
            <a:pPr>
              <a:defRPr/>
            </a:pPr>
            <a:endParaRPr lang="en-US" dirty="0" smtClean="0"/>
          </a:p>
          <a:p>
            <a:pPr>
              <a:defRPr/>
            </a:pPr>
            <a:endParaRPr lang="en-US" dirty="0" smtClean="0"/>
          </a:p>
          <a:p>
            <a:pPr>
              <a:buNone/>
              <a:defRPr/>
            </a:pPr>
            <a:r>
              <a:rPr lang="en-US" dirty="0" smtClean="0"/>
              <a:t>	</a:t>
            </a:r>
          </a:p>
          <a:p>
            <a:pPr>
              <a:defRPr/>
            </a:pPr>
            <a:r>
              <a:rPr lang="en-US" dirty="0" smtClean="0"/>
              <a:t>An </a:t>
            </a:r>
            <a:r>
              <a:rPr lang="en-US" b="1" dirty="0" smtClean="0"/>
              <a:t>operator</a:t>
            </a:r>
            <a:r>
              <a:rPr lang="en-US" dirty="0" smtClean="0"/>
              <a:t> specifies the operation to be applied on operands. </a:t>
            </a:r>
          </a:p>
          <a:p>
            <a:pPr>
              <a:defRPr/>
            </a:pPr>
            <a:endParaRPr lang="en-US" dirty="0" smtClean="0"/>
          </a:p>
          <a:p>
            <a:pPr>
              <a:defRPr/>
            </a:pPr>
            <a:endParaRPr lang="en-US" dirty="0" smtClean="0"/>
          </a:p>
          <a:p>
            <a:pPr>
              <a:defRPr/>
            </a:pPr>
            <a:r>
              <a:rPr lang="en-US" dirty="0" smtClean="0"/>
              <a:t>Expressions are made of one or more operands.</a:t>
            </a:r>
          </a:p>
          <a:p>
            <a:pPr>
              <a:defRPr/>
            </a:pPr>
            <a:r>
              <a:rPr lang="en-US" dirty="0" smtClean="0"/>
              <a:t>Statements like :</a:t>
            </a:r>
          </a:p>
          <a:p>
            <a:pPr>
              <a:buNone/>
              <a:defRPr/>
            </a:pPr>
            <a:r>
              <a:rPr lang="en-US" dirty="0" smtClean="0"/>
              <a:t>	</a:t>
            </a:r>
            <a:r>
              <a:rPr lang="en-US" dirty="0" smtClean="0">
                <a:solidFill>
                  <a:schemeClr val="accent3">
                    <a:lumMod val="50000"/>
                  </a:schemeClr>
                </a:solidFill>
              </a:rPr>
              <a:t>a = b + c</a:t>
            </a:r>
            <a:r>
              <a:rPr lang="en-US" dirty="0" smtClean="0"/>
              <a:t>, </a:t>
            </a:r>
          </a:p>
          <a:p>
            <a:pPr>
              <a:buNone/>
              <a:defRPr/>
            </a:pPr>
            <a:r>
              <a:rPr lang="en-US" dirty="0" smtClean="0"/>
              <a:t>	</a:t>
            </a:r>
            <a:r>
              <a:rPr lang="en-US" dirty="0" smtClean="0">
                <a:solidFill>
                  <a:schemeClr val="accent3">
                    <a:lumMod val="50000"/>
                  </a:schemeClr>
                </a:solidFill>
              </a:rPr>
              <a:t>++z</a:t>
            </a:r>
            <a:r>
              <a:rPr lang="en-US" dirty="0" smtClean="0"/>
              <a:t> </a:t>
            </a:r>
          </a:p>
          <a:p>
            <a:pPr>
              <a:buNone/>
              <a:defRPr/>
            </a:pPr>
            <a:r>
              <a:rPr lang="en-US" dirty="0" smtClean="0"/>
              <a:t>	</a:t>
            </a:r>
            <a:r>
              <a:rPr lang="en-US" dirty="0" smtClean="0">
                <a:solidFill>
                  <a:schemeClr val="accent3">
                    <a:lumMod val="50000"/>
                  </a:schemeClr>
                </a:solidFill>
              </a:rPr>
              <a:t>300 &gt; (8 * k)</a:t>
            </a:r>
            <a:r>
              <a:rPr lang="en-US" dirty="0" smtClean="0"/>
              <a:t> </a:t>
            </a:r>
          </a:p>
        </p:txBody>
      </p:sp>
      <p:sp>
        <p:nvSpPr>
          <p:cNvPr id="5" name="Rounded Rectangle 4"/>
          <p:cNvSpPr/>
          <p:nvPr/>
        </p:nvSpPr>
        <p:spPr>
          <a:xfrm>
            <a:off x="1828800" y="1819275"/>
            <a:ext cx="6276975" cy="51435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just">
              <a:defRPr/>
            </a:pPr>
            <a:r>
              <a:rPr lang="en-US" sz="1500" dirty="0">
                <a:solidFill>
                  <a:schemeClr val="accent1"/>
                </a:solidFill>
              </a:rPr>
              <a:t>Example: addition of two numbers, 5+8, these numbers will be operands.</a:t>
            </a:r>
            <a:endParaRPr lang="en-US" sz="1500" dirty="0"/>
          </a:p>
        </p:txBody>
      </p:sp>
      <p:sp>
        <p:nvSpPr>
          <p:cNvPr id="6" name="Rounded Rectangle 5"/>
          <p:cNvSpPr/>
          <p:nvPr/>
        </p:nvSpPr>
        <p:spPr>
          <a:xfrm>
            <a:off x="1828800" y="3105150"/>
            <a:ext cx="5657850" cy="40005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just">
              <a:defRPr/>
            </a:pPr>
            <a:r>
              <a:rPr lang="en-US" sz="1500" dirty="0">
                <a:solidFill>
                  <a:schemeClr val="accent1"/>
                </a:solidFill>
              </a:rPr>
              <a:t>Example: The addition, subtraction, etc will be operators</a:t>
            </a:r>
            <a:endParaRPr lang="en-US" sz="1500" dirty="0"/>
          </a:p>
        </p:txBody>
      </p:sp>
    </p:spTree>
    <p:extLst>
      <p:ext uri="{BB962C8B-B14F-4D97-AF65-F5344CB8AC3E}">
        <p14:creationId xmlns:p14="http://schemas.microsoft.com/office/powerpoint/2010/main" val="290862424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057400" y="301625"/>
            <a:ext cx="7412038" cy="819150"/>
          </a:xfrm>
        </p:spPr>
        <p:txBody>
          <a:bodyPr/>
          <a:lstStyle/>
          <a:p>
            <a:pPr algn="l"/>
            <a:r>
              <a:rPr lang="en-US" sz="4000" dirty="0">
                <a:solidFill>
                  <a:srgbClr val="FF0000"/>
                </a:solidFill>
              </a:rPr>
              <a:t>Sample program</a:t>
            </a:r>
          </a:p>
        </p:txBody>
      </p:sp>
      <p:sp>
        <p:nvSpPr>
          <p:cNvPr id="53251" name="Rectangle 3"/>
          <p:cNvSpPr>
            <a:spLocks noGrp="1" noChangeArrowheads="1"/>
          </p:cNvSpPr>
          <p:nvPr>
            <p:ph type="body" idx="1"/>
          </p:nvPr>
        </p:nvSpPr>
        <p:spPr>
          <a:xfrm>
            <a:off x="1981200" y="1143000"/>
            <a:ext cx="8229600" cy="5486400"/>
          </a:xfrm>
        </p:spPr>
        <p:txBody>
          <a:bodyPr>
            <a:normAutofit lnSpcReduction="10000"/>
          </a:bodyPr>
          <a:lstStyle/>
          <a:p>
            <a:pPr>
              <a:lnSpc>
                <a:spcPct val="80000"/>
              </a:lnSpc>
            </a:pPr>
            <a:endParaRPr lang="en-US" sz="2000" u="sng"/>
          </a:p>
          <a:p>
            <a:pPr>
              <a:lnSpc>
                <a:spcPct val="80000"/>
              </a:lnSpc>
              <a:buFontTx/>
              <a:buNone/>
            </a:pPr>
            <a:r>
              <a:rPr lang="en-US" sz="2400"/>
              <a:t>#include&lt;stdio.h&gt; </a:t>
            </a:r>
            <a:r>
              <a:rPr lang="en-US" sz="2400">
                <a:solidFill>
                  <a:srgbClr val="FF0066"/>
                </a:solidFill>
              </a:rPr>
              <a:t>// Header File</a:t>
            </a:r>
            <a:endParaRPr lang="en-US" sz="2400"/>
          </a:p>
          <a:p>
            <a:pPr>
              <a:lnSpc>
                <a:spcPct val="80000"/>
              </a:lnSpc>
              <a:buFontTx/>
              <a:buNone/>
            </a:pPr>
            <a:r>
              <a:rPr lang="en-US" sz="2400"/>
              <a:t>#include &lt;conio.h&gt;	</a:t>
            </a:r>
          </a:p>
          <a:p>
            <a:pPr>
              <a:lnSpc>
                <a:spcPct val="80000"/>
              </a:lnSpc>
              <a:buFontTx/>
              <a:buNone/>
            </a:pPr>
            <a:r>
              <a:rPr lang="en-US" sz="2400"/>
              <a:t>int b=10; </a:t>
            </a:r>
            <a:r>
              <a:rPr lang="en-US" sz="2400">
                <a:solidFill>
                  <a:srgbClr val="FF0066"/>
                </a:solidFill>
              </a:rPr>
              <a:t>//Global Declaration</a:t>
            </a:r>
          </a:p>
          <a:p>
            <a:pPr>
              <a:lnSpc>
                <a:spcPct val="80000"/>
              </a:lnSpc>
              <a:buFontTx/>
              <a:buNone/>
            </a:pPr>
            <a:r>
              <a:rPr lang="en-US" sz="2400"/>
              <a:t>void main ( )</a:t>
            </a:r>
            <a:r>
              <a:rPr lang="en-US" sz="2400">
                <a:solidFill>
                  <a:srgbClr val="FF0066"/>
                </a:solidFill>
              </a:rPr>
              <a:t> /* main is the starting of every c program */</a:t>
            </a:r>
          </a:p>
          <a:p>
            <a:pPr>
              <a:lnSpc>
                <a:spcPct val="80000"/>
              </a:lnSpc>
              <a:buFontTx/>
              <a:buNone/>
            </a:pPr>
            <a:r>
              <a:rPr lang="en-US" sz="2400"/>
              <a:t>{</a:t>
            </a:r>
          </a:p>
          <a:p>
            <a:pPr>
              <a:lnSpc>
                <a:spcPct val="80000"/>
              </a:lnSpc>
              <a:buFontTx/>
              <a:buNone/>
            </a:pPr>
            <a:r>
              <a:rPr lang="en-US" sz="2400"/>
              <a:t>int a,c;  </a:t>
            </a:r>
            <a:r>
              <a:rPr lang="en-US" sz="2400">
                <a:solidFill>
                  <a:srgbClr val="FF0066"/>
                </a:solidFill>
              </a:rPr>
              <a:t>//Local Declaration</a:t>
            </a:r>
            <a:endParaRPr lang="en-US" sz="2400"/>
          </a:p>
          <a:p>
            <a:pPr>
              <a:lnSpc>
                <a:spcPct val="80000"/>
              </a:lnSpc>
              <a:buFontTx/>
              <a:buNone/>
            </a:pPr>
            <a:r>
              <a:rPr lang="en-US" sz="2400"/>
              <a:t>clrscr( );</a:t>
            </a:r>
          </a:p>
          <a:p>
            <a:pPr>
              <a:lnSpc>
                <a:spcPct val="80000"/>
              </a:lnSpc>
              <a:buFontTx/>
              <a:buNone/>
            </a:pPr>
            <a:r>
              <a:rPr lang="en-US" sz="2400"/>
              <a:t>scanf(“%d”,&amp;a);</a:t>
            </a:r>
          </a:p>
          <a:p>
            <a:pPr>
              <a:lnSpc>
                <a:spcPct val="80000"/>
              </a:lnSpc>
              <a:buFontTx/>
              <a:buNone/>
            </a:pPr>
            <a:r>
              <a:rPr lang="en-US" sz="2400"/>
              <a:t>printf(“ \n The sum of the two values:”);</a:t>
            </a:r>
          </a:p>
          <a:p>
            <a:pPr>
              <a:lnSpc>
                <a:spcPct val="80000"/>
              </a:lnSpc>
              <a:buFontTx/>
              <a:buNone/>
            </a:pPr>
            <a:r>
              <a:rPr lang="en-US" sz="2400"/>
              <a:t>c = a+b;</a:t>
            </a:r>
          </a:p>
          <a:p>
            <a:pPr>
              <a:lnSpc>
                <a:spcPct val="80000"/>
              </a:lnSpc>
              <a:buFontTx/>
              <a:buNone/>
            </a:pPr>
            <a:r>
              <a:rPr lang="en-US" sz="2400"/>
              <a:t>printf(“%d”,c);</a:t>
            </a:r>
          </a:p>
          <a:p>
            <a:pPr>
              <a:lnSpc>
                <a:spcPct val="80000"/>
              </a:lnSpc>
              <a:buFontTx/>
              <a:buNone/>
            </a:pPr>
            <a:r>
              <a:rPr lang="en-US" sz="2400"/>
              <a:t>getch( );</a:t>
            </a:r>
          </a:p>
          <a:p>
            <a:pPr>
              <a:lnSpc>
                <a:spcPct val="80000"/>
              </a:lnSpc>
              <a:buFontTx/>
              <a:buNone/>
            </a:pPr>
            <a:r>
              <a:rPr lang="en-US" sz="2400"/>
              <a:t>}</a:t>
            </a:r>
          </a:p>
        </p:txBody>
      </p:sp>
    </p:spTree>
    <p:extLst>
      <p:ext uri="{BB962C8B-B14F-4D97-AF65-F5344CB8AC3E}">
        <p14:creationId xmlns:p14="http://schemas.microsoft.com/office/powerpoint/2010/main" val="118150781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2057400" y="0"/>
            <a:ext cx="7412038" cy="819150"/>
          </a:xfrm>
        </p:spPr>
        <p:txBody>
          <a:bodyPr/>
          <a:lstStyle/>
          <a:p>
            <a:pPr algn="l"/>
            <a:r>
              <a:rPr lang="en-US" sz="4000" dirty="0">
                <a:solidFill>
                  <a:srgbClr val="FF0000"/>
                </a:solidFill>
              </a:rPr>
              <a:t>Sample program</a:t>
            </a:r>
          </a:p>
        </p:txBody>
      </p:sp>
      <p:sp>
        <p:nvSpPr>
          <p:cNvPr id="55299" name="Rectangle 3"/>
          <p:cNvSpPr>
            <a:spLocks noGrp="1" noChangeArrowheads="1"/>
          </p:cNvSpPr>
          <p:nvPr>
            <p:ph type="body" idx="4294967295"/>
          </p:nvPr>
        </p:nvSpPr>
        <p:spPr>
          <a:xfrm>
            <a:off x="1981200" y="762000"/>
            <a:ext cx="8229600" cy="5867400"/>
          </a:xfrm>
        </p:spPr>
        <p:txBody>
          <a:bodyPr>
            <a:normAutofit lnSpcReduction="10000"/>
          </a:bodyPr>
          <a:lstStyle/>
          <a:p>
            <a:pPr>
              <a:lnSpc>
                <a:spcPct val="80000"/>
              </a:lnSpc>
            </a:pPr>
            <a:endParaRPr lang="en-US" sz="1800" u="sng"/>
          </a:p>
          <a:p>
            <a:pPr>
              <a:lnSpc>
                <a:spcPct val="80000"/>
              </a:lnSpc>
              <a:buFontTx/>
              <a:buNone/>
            </a:pPr>
            <a:r>
              <a:rPr lang="en-US"/>
              <a:t>#include&lt;stdio.h&gt;</a:t>
            </a:r>
          </a:p>
          <a:p>
            <a:pPr>
              <a:lnSpc>
                <a:spcPct val="80000"/>
              </a:lnSpc>
              <a:buFontTx/>
              <a:buNone/>
            </a:pPr>
            <a:r>
              <a:rPr lang="en-US"/>
              <a:t>#include &lt;conio.h&gt;</a:t>
            </a:r>
          </a:p>
          <a:p>
            <a:pPr>
              <a:lnSpc>
                <a:spcPct val="80000"/>
              </a:lnSpc>
              <a:buFontTx/>
              <a:buNone/>
            </a:pPr>
            <a:r>
              <a:rPr lang="en-US"/>
              <a:t>void main ( )</a:t>
            </a:r>
          </a:p>
          <a:p>
            <a:pPr>
              <a:lnSpc>
                <a:spcPct val="80000"/>
              </a:lnSpc>
              <a:buFontTx/>
              <a:buNone/>
            </a:pPr>
            <a:r>
              <a:rPr lang="en-US"/>
              <a:t>{</a:t>
            </a:r>
          </a:p>
          <a:p>
            <a:pPr>
              <a:lnSpc>
                <a:spcPct val="80000"/>
              </a:lnSpc>
              <a:buFontTx/>
              <a:buNone/>
            </a:pPr>
            <a:r>
              <a:rPr lang="en-US"/>
              <a:t>int a=10,b=4,c;</a:t>
            </a:r>
          </a:p>
          <a:p>
            <a:pPr>
              <a:lnSpc>
                <a:spcPct val="80000"/>
              </a:lnSpc>
              <a:buFontTx/>
              <a:buNone/>
            </a:pPr>
            <a:r>
              <a:rPr lang="en-US"/>
              <a:t>float d=3,e;</a:t>
            </a:r>
          </a:p>
          <a:p>
            <a:pPr>
              <a:lnSpc>
                <a:spcPct val="80000"/>
              </a:lnSpc>
              <a:buFontTx/>
              <a:buNone/>
            </a:pPr>
            <a:r>
              <a:rPr lang="en-US"/>
              <a:t>clrscr( );</a:t>
            </a:r>
          </a:p>
          <a:p>
            <a:pPr>
              <a:lnSpc>
                <a:spcPct val="80000"/>
              </a:lnSpc>
              <a:buFontTx/>
              <a:buNone/>
            </a:pPr>
            <a:r>
              <a:rPr lang="en-US"/>
              <a:t>c = a/b;</a:t>
            </a:r>
          </a:p>
          <a:p>
            <a:pPr>
              <a:lnSpc>
                <a:spcPct val="80000"/>
              </a:lnSpc>
              <a:buFontTx/>
              <a:buNone/>
            </a:pPr>
            <a:r>
              <a:rPr lang="en-US"/>
              <a:t>printf(" \n value a/b is:%d",c);</a:t>
            </a:r>
          </a:p>
          <a:p>
            <a:pPr>
              <a:lnSpc>
                <a:spcPct val="80000"/>
              </a:lnSpc>
              <a:buFontTx/>
              <a:buNone/>
            </a:pPr>
            <a:r>
              <a:rPr lang="en-US"/>
              <a:t>e = a/d;</a:t>
            </a:r>
          </a:p>
          <a:p>
            <a:pPr>
              <a:lnSpc>
                <a:spcPct val="80000"/>
              </a:lnSpc>
              <a:buFontTx/>
              <a:buNone/>
            </a:pPr>
            <a:r>
              <a:rPr lang="en-US"/>
              <a:t>printf("\n value a/d is:%f",e);</a:t>
            </a:r>
          </a:p>
          <a:p>
            <a:pPr>
              <a:lnSpc>
                <a:spcPct val="80000"/>
              </a:lnSpc>
              <a:buFontTx/>
              <a:buNone/>
            </a:pPr>
            <a:r>
              <a:rPr lang="en-US"/>
              <a:t>getch( );</a:t>
            </a:r>
          </a:p>
          <a:p>
            <a:pPr>
              <a:lnSpc>
                <a:spcPct val="80000"/>
              </a:lnSpc>
              <a:buFontTx/>
              <a:buNone/>
            </a:pPr>
            <a:r>
              <a:rPr lang="en-US"/>
              <a:t>}</a:t>
            </a:r>
          </a:p>
        </p:txBody>
      </p:sp>
    </p:spTree>
    <p:extLst>
      <p:ext uri="{BB962C8B-B14F-4D97-AF65-F5344CB8AC3E}">
        <p14:creationId xmlns:p14="http://schemas.microsoft.com/office/powerpoint/2010/main" val="2510332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Advantages and Disadvantages of C"/>
          <p:cNvPicPr>
            <a:picLocks noChangeAspect="1" noChangeArrowheads="1"/>
          </p:cNvPicPr>
          <p:nvPr/>
        </p:nvPicPr>
        <p:blipFill>
          <a:blip r:embed="rId2" cstate="print"/>
          <a:srcRect/>
          <a:stretch>
            <a:fillRect/>
          </a:stretch>
        </p:blipFill>
        <p:spPr bwMode="auto">
          <a:xfrm>
            <a:off x="-137768" y="1143000"/>
            <a:ext cx="12329768" cy="4848226"/>
          </a:xfrm>
          <a:prstGeom prst="rect">
            <a:avLst/>
          </a:prstGeo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smtClean="0">
                <a:solidFill>
                  <a:srgbClr val="FF0000"/>
                </a:solidFill>
              </a:rPr>
              <a:t>Output</a:t>
            </a:r>
          </a:p>
        </p:txBody>
      </p:sp>
      <p:sp>
        <p:nvSpPr>
          <p:cNvPr id="56323" name="Rectangle 3"/>
          <p:cNvSpPr>
            <a:spLocks noGrp="1" noChangeArrowheads="1"/>
          </p:cNvSpPr>
          <p:nvPr>
            <p:ph type="body" idx="1"/>
          </p:nvPr>
        </p:nvSpPr>
        <p:spPr/>
        <p:txBody>
          <a:bodyPr/>
          <a:lstStyle/>
          <a:p>
            <a:pPr>
              <a:buFontTx/>
              <a:buNone/>
            </a:pPr>
            <a:r>
              <a:rPr lang="en-US" sz="4000"/>
              <a:t>value a/b is:2</a:t>
            </a:r>
          </a:p>
          <a:p>
            <a:pPr>
              <a:buFontTx/>
              <a:buNone/>
            </a:pPr>
            <a:r>
              <a:rPr lang="en-US" sz="4000"/>
              <a:t>value a/d is:3.333333</a:t>
            </a:r>
          </a:p>
        </p:txBody>
      </p:sp>
    </p:spTree>
    <p:extLst>
      <p:ext uri="{BB962C8B-B14F-4D97-AF65-F5344CB8AC3E}">
        <p14:creationId xmlns:p14="http://schemas.microsoft.com/office/powerpoint/2010/main" val="325448367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lgn="ctr"/>
            <a:r>
              <a:rPr lang="en-US" dirty="0" smtClean="0">
                <a:solidFill>
                  <a:srgbClr val="FF0000"/>
                </a:solidFill>
              </a:rPr>
              <a:t>Relational operator</a:t>
            </a:r>
          </a:p>
        </p:txBody>
      </p:sp>
      <p:sp>
        <p:nvSpPr>
          <p:cNvPr id="57347" name="Rectangle 3"/>
          <p:cNvSpPr>
            <a:spLocks noGrp="1" noChangeArrowheads="1"/>
          </p:cNvSpPr>
          <p:nvPr>
            <p:ph type="body" idx="1"/>
          </p:nvPr>
        </p:nvSpPr>
        <p:spPr>
          <a:xfrm>
            <a:off x="342900" y="1381125"/>
            <a:ext cx="11010900" cy="4795838"/>
          </a:xfrm>
        </p:spPr>
        <p:txBody>
          <a:bodyPr/>
          <a:lstStyle/>
          <a:p>
            <a:r>
              <a:rPr lang="en-US" dirty="0" smtClean="0"/>
              <a:t>It is used to </a:t>
            </a:r>
            <a:r>
              <a:rPr lang="en-US" b="1" dirty="0" smtClean="0"/>
              <a:t>compare </a:t>
            </a:r>
            <a:r>
              <a:rPr lang="en-US" dirty="0" smtClean="0"/>
              <a:t>two or more operands.</a:t>
            </a:r>
          </a:p>
          <a:p>
            <a:r>
              <a:rPr lang="en-US" dirty="0" err="1" smtClean="0"/>
              <a:t>Eg</a:t>
            </a:r>
            <a:r>
              <a:rPr lang="en-US" dirty="0" smtClean="0"/>
              <a:t> :&lt; , &gt; , &lt;= , &gt;=, != </a:t>
            </a:r>
            <a:r>
              <a:rPr lang="en-US" dirty="0" err="1" smtClean="0"/>
              <a:t>etc</a:t>
            </a:r>
            <a:r>
              <a:rPr lang="en-US" dirty="0" smtClean="0"/>
              <a:t>,.</a:t>
            </a:r>
          </a:p>
          <a:p>
            <a:r>
              <a:rPr lang="en-US" dirty="0" smtClean="0"/>
              <a:t>5 &lt; 9 which will return 1</a:t>
            </a:r>
          </a:p>
        </p:txBody>
      </p:sp>
    </p:spTree>
    <p:extLst>
      <p:ext uri="{BB962C8B-B14F-4D97-AF65-F5344CB8AC3E}">
        <p14:creationId xmlns:p14="http://schemas.microsoft.com/office/powerpoint/2010/main" val="212974196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smtClean="0">
                <a:solidFill>
                  <a:srgbClr val="FF0000"/>
                </a:solidFill>
              </a:rPr>
              <a:t>Logical operator</a:t>
            </a:r>
          </a:p>
        </p:txBody>
      </p:sp>
      <p:sp>
        <p:nvSpPr>
          <p:cNvPr id="58371" name="Rectangle 3"/>
          <p:cNvSpPr>
            <a:spLocks noGrp="1" noChangeArrowheads="1"/>
          </p:cNvSpPr>
          <p:nvPr>
            <p:ph type="body" idx="1"/>
          </p:nvPr>
        </p:nvSpPr>
        <p:spPr/>
        <p:txBody>
          <a:bodyPr/>
          <a:lstStyle/>
          <a:p>
            <a:r>
              <a:rPr lang="en-US" smtClean="0"/>
              <a:t>It is used to </a:t>
            </a:r>
            <a:r>
              <a:rPr lang="en-US" b="1" smtClean="0"/>
              <a:t>combine</a:t>
            </a:r>
            <a:r>
              <a:rPr lang="en-US" smtClean="0"/>
              <a:t> the result of two or more condition.</a:t>
            </a:r>
          </a:p>
          <a:p>
            <a:r>
              <a:rPr lang="en-US" smtClean="0"/>
              <a:t>AND(&amp;&amp;)</a:t>
            </a:r>
          </a:p>
          <a:p>
            <a:r>
              <a:rPr lang="en-US" smtClean="0"/>
              <a:t>OR (||)</a:t>
            </a:r>
          </a:p>
          <a:p>
            <a:r>
              <a:rPr lang="en-US" smtClean="0"/>
              <a:t>NOT (!)  are Logical operators.</a:t>
            </a:r>
          </a:p>
          <a:p>
            <a:r>
              <a:rPr lang="en-US" smtClean="0"/>
              <a:t>Eg: (i&gt;10)&amp;&amp;(j&gt;5).</a:t>
            </a:r>
          </a:p>
          <a:p>
            <a:pPr>
              <a:buFontTx/>
              <a:buNone/>
            </a:pPr>
            <a:r>
              <a:rPr lang="en-US" smtClean="0"/>
              <a:t>		 (i&gt;10)||(j&gt;5) etc,.</a:t>
            </a:r>
          </a:p>
        </p:txBody>
      </p:sp>
    </p:spTree>
    <p:extLst>
      <p:ext uri="{BB962C8B-B14F-4D97-AF65-F5344CB8AC3E}">
        <p14:creationId xmlns:p14="http://schemas.microsoft.com/office/powerpoint/2010/main" val="23722405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2057400" y="0"/>
            <a:ext cx="7412038" cy="819150"/>
          </a:xfrm>
        </p:spPr>
        <p:txBody>
          <a:bodyPr/>
          <a:lstStyle/>
          <a:p>
            <a:pPr algn="l"/>
            <a:r>
              <a:rPr lang="en-US" sz="4000" dirty="0">
                <a:solidFill>
                  <a:srgbClr val="FF0000"/>
                </a:solidFill>
              </a:rPr>
              <a:t>Sample program</a:t>
            </a:r>
          </a:p>
        </p:txBody>
      </p:sp>
      <p:sp>
        <p:nvSpPr>
          <p:cNvPr id="59395" name="Rectangle 3"/>
          <p:cNvSpPr>
            <a:spLocks noGrp="1" noChangeArrowheads="1"/>
          </p:cNvSpPr>
          <p:nvPr>
            <p:ph type="body" idx="4294967295"/>
          </p:nvPr>
        </p:nvSpPr>
        <p:spPr>
          <a:xfrm>
            <a:off x="1981200" y="762000"/>
            <a:ext cx="8229600" cy="5943600"/>
          </a:xfrm>
        </p:spPr>
        <p:txBody>
          <a:bodyPr>
            <a:normAutofit fontScale="92500" lnSpcReduction="10000"/>
          </a:bodyPr>
          <a:lstStyle/>
          <a:p>
            <a:pPr>
              <a:lnSpc>
                <a:spcPct val="80000"/>
              </a:lnSpc>
              <a:buFontTx/>
              <a:buNone/>
            </a:pPr>
            <a:r>
              <a:rPr lang="en-US" sz="2400"/>
              <a:t>#include&lt;stdio.h&gt;</a:t>
            </a:r>
          </a:p>
          <a:p>
            <a:pPr>
              <a:lnSpc>
                <a:spcPct val="80000"/>
              </a:lnSpc>
              <a:buFontTx/>
              <a:buNone/>
            </a:pPr>
            <a:r>
              <a:rPr lang="en-US" sz="2400"/>
              <a:t>#include &lt;conio.h&gt;</a:t>
            </a:r>
          </a:p>
          <a:p>
            <a:pPr>
              <a:lnSpc>
                <a:spcPct val="80000"/>
              </a:lnSpc>
              <a:buFontTx/>
              <a:buNone/>
            </a:pPr>
            <a:r>
              <a:rPr lang="en-US" sz="2400"/>
              <a:t>void main ( )</a:t>
            </a:r>
          </a:p>
          <a:p>
            <a:pPr>
              <a:lnSpc>
                <a:spcPct val="80000"/>
              </a:lnSpc>
              <a:buFontTx/>
              <a:buNone/>
            </a:pPr>
            <a:r>
              <a:rPr lang="en-US" sz="2400"/>
              <a:t>{</a:t>
            </a:r>
          </a:p>
          <a:p>
            <a:pPr>
              <a:lnSpc>
                <a:spcPct val="80000"/>
              </a:lnSpc>
              <a:buFontTx/>
              <a:buNone/>
            </a:pPr>
            <a:r>
              <a:rPr lang="en-US" sz="2400"/>
              <a:t>int a=10,b=3,c=5,e;</a:t>
            </a:r>
          </a:p>
          <a:p>
            <a:pPr>
              <a:lnSpc>
                <a:spcPct val="80000"/>
              </a:lnSpc>
              <a:buFontTx/>
              <a:buNone/>
            </a:pPr>
            <a:r>
              <a:rPr lang="en-US" sz="2400"/>
              <a:t>clrscr( );</a:t>
            </a:r>
          </a:p>
          <a:p>
            <a:pPr>
              <a:lnSpc>
                <a:spcPct val="80000"/>
              </a:lnSpc>
              <a:buFontTx/>
              <a:buNone/>
            </a:pPr>
            <a:r>
              <a:rPr lang="en-US" sz="2400"/>
              <a:t>	if(a&gt;b)        // relational operator</a:t>
            </a:r>
          </a:p>
          <a:p>
            <a:pPr>
              <a:lnSpc>
                <a:spcPct val="80000"/>
              </a:lnSpc>
              <a:buFontTx/>
              <a:buNone/>
            </a:pPr>
            <a:r>
              <a:rPr lang="en-US" sz="2400"/>
              <a:t>	{</a:t>
            </a:r>
          </a:p>
          <a:p>
            <a:pPr>
              <a:lnSpc>
                <a:spcPct val="80000"/>
              </a:lnSpc>
              <a:buFontTx/>
              <a:buNone/>
            </a:pPr>
            <a:r>
              <a:rPr lang="en-US" sz="2400"/>
              <a:t>		printf(" \n a is bigger than b");</a:t>
            </a:r>
          </a:p>
          <a:p>
            <a:pPr>
              <a:lnSpc>
                <a:spcPct val="80000"/>
              </a:lnSpc>
              <a:buFontTx/>
              <a:buNone/>
            </a:pPr>
            <a:r>
              <a:rPr lang="en-US" sz="2400"/>
              <a:t>	}</a:t>
            </a:r>
          </a:p>
          <a:p>
            <a:pPr>
              <a:lnSpc>
                <a:spcPct val="80000"/>
              </a:lnSpc>
              <a:buFontTx/>
              <a:buNone/>
            </a:pPr>
            <a:r>
              <a:rPr lang="en-US" sz="2400"/>
              <a:t>	if((a&gt;b)&amp;&amp;(a&gt;c))           //Logical operator</a:t>
            </a:r>
          </a:p>
          <a:p>
            <a:pPr>
              <a:lnSpc>
                <a:spcPct val="80000"/>
              </a:lnSpc>
              <a:buFontTx/>
              <a:buNone/>
            </a:pPr>
            <a:r>
              <a:rPr lang="en-US" sz="2400"/>
              <a:t>	{</a:t>
            </a:r>
          </a:p>
          <a:p>
            <a:pPr>
              <a:lnSpc>
                <a:spcPct val="80000"/>
              </a:lnSpc>
              <a:buFontTx/>
              <a:buNone/>
            </a:pPr>
            <a:r>
              <a:rPr lang="en-US" sz="2400"/>
              <a:t>		printf(" \n a is biggest");</a:t>
            </a:r>
          </a:p>
          <a:p>
            <a:pPr>
              <a:lnSpc>
                <a:spcPct val="80000"/>
              </a:lnSpc>
              <a:buFontTx/>
              <a:buNone/>
            </a:pPr>
            <a:r>
              <a:rPr lang="en-US" sz="2400"/>
              <a:t>	}</a:t>
            </a:r>
          </a:p>
          <a:p>
            <a:pPr>
              <a:lnSpc>
                <a:spcPct val="80000"/>
              </a:lnSpc>
              <a:buFontTx/>
              <a:buNone/>
            </a:pPr>
            <a:r>
              <a:rPr lang="en-US" sz="2400"/>
              <a:t>getch( );</a:t>
            </a:r>
          </a:p>
          <a:p>
            <a:pPr>
              <a:lnSpc>
                <a:spcPct val="80000"/>
              </a:lnSpc>
              <a:buFontTx/>
              <a:buNone/>
            </a:pPr>
            <a:r>
              <a:rPr lang="en-US" sz="2400"/>
              <a:t>}</a:t>
            </a:r>
          </a:p>
        </p:txBody>
      </p:sp>
    </p:spTree>
    <p:extLst>
      <p:ext uri="{BB962C8B-B14F-4D97-AF65-F5344CB8AC3E}">
        <p14:creationId xmlns:p14="http://schemas.microsoft.com/office/powerpoint/2010/main" val="272136856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smtClean="0">
                <a:solidFill>
                  <a:srgbClr val="FF0000"/>
                </a:solidFill>
              </a:rPr>
              <a:t>Output</a:t>
            </a:r>
          </a:p>
        </p:txBody>
      </p:sp>
      <p:sp>
        <p:nvSpPr>
          <p:cNvPr id="60419" name="Rectangle 3"/>
          <p:cNvSpPr>
            <a:spLocks noGrp="1" noChangeArrowheads="1"/>
          </p:cNvSpPr>
          <p:nvPr>
            <p:ph type="body" idx="1"/>
          </p:nvPr>
        </p:nvSpPr>
        <p:spPr/>
        <p:txBody>
          <a:bodyPr/>
          <a:lstStyle/>
          <a:p>
            <a:pPr>
              <a:buFontTx/>
              <a:buNone/>
            </a:pPr>
            <a:r>
              <a:rPr lang="en-US" sz="4000"/>
              <a:t>a is bigger than b</a:t>
            </a:r>
          </a:p>
          <a:p>
            <a:pPr>
              <a:buFontTx/>
              <a:buNone/>
            </a:pPr>
            <a:r>
              <a:rPr lang="en-US" sz="4000"/>
              <a:t>a is biggest</a:t>
            </a:r>
          </a:p>
        </p:txBody>
      </p:sp>
    </p:spTree>
    <p:extLst>
      <p:ext uri="{BB962C8B-B14F-4D97-AF65-F5344CB8AC3E}">
        <p14:creationId xmlns:p14="http://schemas.microsoft.com/office/powerpoint/2010/main" val="384744902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smtClean="0">
                <a:solidFill>
                  <a:srgbClr val="FF0000"/>
                </a:solidFill>
              </a:rPr>
              <a:t>Assignment operator</a:t>
            </a:r>
          </a:p>
        </p:txBody>
      </p:sp>
      <p:sp>
        <p:nvSpPr>
          <p:cNvPr id="61443" name="Rectangle 3"/>
          <p:cNvSpPr>
            <a:spLocks noGrp="1" noChangeArrowheads="1"/>
          </p:cNvSpPr>
          <p:nvPr>
            <p:ph type="body" idx="1"/>
          </p:nvPr>
        </p:nvSpPr>
        <p:spPr/>
        <p:txBody>
          <a:bodyPr/>
          <a:lstStyle/>
          <a:p>
            <a:r>
              <a:rPr lang="en-US" smtClean="0"/>
              <a:t>It is used to </a:t>
            </a:r>
            <a:r>
              <a:rPr lang="en-US" b="1" smtClean="0"/>
              <a:t>assign a value or expression </a:t>
            </a:r>
            <a:r>
              <a:rPr lang="en-US" smtClean="0"/>
              <a:t>etc to a variable.</a:t>
            </a:r>
          </a:p>
          <a:p>
            <a:pPr>
              <a:buFontTx/>
              <a:buNone/>
            </a:pPr>
            <a:endParaRPr lang="en-US" smtClean="0"/>
          </a:p>
          <a:p>
            <a:r>
              <a:rPr lang="en-US" smtClean="0"/>
              <a:t>Eg: a =10.</a:t>
            </a:r>
          </a:p>
          <a:p>
            <a:pPr>
              <a:buFontTx/>
              <a:buNone/>
            </a:pPr>
            <a:r>
              <a:rPr lang="en-US" smtClean="0"/>
              <a:t>		 a = b </a:t>
            </a:r>
          </a:p>
          <a:p>
            <a:pPr>
              <a:buFontTx/>
              <a:buNone/>
            </a:pPr>
            <a:r>
              <a:rPr lang="en-US" smtClean="0"/>
              <a:t>		 a = b + c   etc,.</a:t>
            </a:r>
          </a:p>
        </p:txBody>
      </p:sp>
    </p:spTree>
    <p:extLst>
      <p:ext uri="{BB962C8B-B14F-4D97-AF65-F5344CB8AC3E}">
        <p14:creationId xmlns:p14="http://schemas.microsoft.com/office/powerpoint/2010/main" val="422859992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dirty="0" smtClean="0">
                <a:solidFill>
                  <a:srgbClr val="FF0000"/>
                </a:solidFill>
              </a:rPr>
              <a:t>Assignment operator(</a:t>
            </a:r>
            <a:r>
              <a:rPr lang="en-US" dirty="0" err="1" smtClean="0">
                <a:solidFill>
                  <a:srgbClr val="FF0000"/>
                </a:solidFill>
              </a:rPr>
              <a:t>Cont</a:t>
            </a:r>
            <a:r>
              <a:rPr lang="en-US" dirty="0" smtClean="0">
                <a:solidFill>
                  <a:srgbClr val="FF0000"/>
                </a:solidFill>
              </a:rPr>
              <a:t>)</a:t>
            </a:r>
          </a:p>
        </p:txBody>
      </p:sp>
      <p:sp>
        <p:nvSpPr>
          <p:cNvPr id="62467" name="Content Placeholder 2"/>
          <p:cNvSpPr>
            <a:spLocks noGrp="1"/>
          </p:cNvSpPr>
          <p:nvPr>
            <p:ph idx="1"/>
          </p:nvPr>
        </p:nvSpPr>
        <p:spPr/>
        <p:txBody>
          <a:bodyPr/>
          <a:lstStyle/>
          <a:p>
            <a:r>
              <a:rPr lang="en-US" b="1" smtClean="0"/>
              <a:t>Compound operator</a:t>
            </a:r>
          </a:p>
          <a:p>
            <a:pPr>
              <a:buFontTx/>
              <a:buNone/>
            </a:pPr>
            <a:r>
              <a:rPr lang="en-US" smtClean="0"/>
              <a:t>		It is also used to assign a value to a variable.</a:t>
            </a:r>
          </a:p>
          <a:p>
            <a:pPr>
              <a:buFontTx/>
              <a:buNone/>
            </a:pPr>
            <a:r>
              <a:rPr lang="en-US" smtClean="0"/>
              <a:t>	Eg:  x + = y means x = x + y</a:t>
            </a:r>
          </a:p>
          <a:p>
            <a:r>
              <a:rPr lang="en-US" b="1" smtClean="0"/>
              <a:t>Nested operator</a:t>
            </a:r>
          </a:p>
          <a:p>
            <a:pPr>
              <a:buFontTx/>
              <a:buNone/>
            </a:pPr>
            <a:r>
              <a:rPr lang="en-US" smtClean="0"/>
              <a:t>		It is used for multiple assignment.</a:t>
            </a:r>
          </a:p>
          <a:p>
            <a:pPr>
              <a:buFontTx/>
              <a:buNone/>
            </a:pPr>
            <a:r>
              <a:rPr lang="en-US" smtClean="0"/>
              <a:t>	Eg: i = j = k = 0; </a:t>
            </a:r>
          </a:p>
        </p:txBody>
      </p:sp>
    </p:spTree>
    <p:extLst>
      <p:ext uri="{BB962C8B-B14F-4D97-AF65-F5344CB8AC3E}">
        <p14:creationId xmlns:p14="http://schemas.microsoft.com/office/powerpoint/2010/main" val="349858328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2057400" y="301625"/>
            <a:ext cx="7412038" cy="819150"/>
          </a:xfrm>
        </p:spPr>
        <p:txBody>
          <a:bodyPr/>
          <a:lstStyle/>
          <a:p>
            <a:pPr algn="l"/>
            <a:r>
              <a:rPr lang="en-US" sz="4000" dirty="0">
                <a:solidFill>
                  <a:srgbClr val="FF0000"/>
                </a:solidFill>
              </a:rPr>
              <a:t>Sample program</a:t>
            </a:r>
          </a:p>
        </p:txBody>
      </p:sp>
      <p:sp>
        <p:nvSpPr>
          <p:cNvPr id="63491" name="Rectangle 3"/>
          <p:cNvSpPr>
            <a:spLocks noGrp="1" noChangeArrowheads="1"/>
          </p:cNvSpPr>
          <p:nvPr>
            <p:ph type="body" idx="4294967295"/>
          </p:nvPr>
        </p:nvSpPr>
        <p:spPr>
          <a:xfrm>
            <a:off x="1981200" y="1143000"/>
            <a:ext cx="8229600" cy="5486400"/>
          </a:xfrm>
        </p:spPr>
        <p:txBody>
          <a:bodyPr>
            <a:normAutofit lnSpcReduction="10000"/>
          </a:bodyPr>
          <a:lstStyle/>
          <a:p>
            <a:pPr>
              <a:lnSpc>
                <a:spcPct val="90000"/>
              </a:lnSpc>
              <a:buFontTx/>
              <a:buNone/>
            </a:pPr>
            <a:r>
              <a:rPr lang="en-US"/>
              <a:t>#include&lt;stdio.h&gt; </a:t>
            </a:r>
          </a:p>
          <a:p>
            <a:pPr>
              <a:lnSpc>
                <a:spcPct val="90000"/>
              </a:lnSpc>
              <a:buFontTx/>
              <a:buNone/>
            </a:pPr>
            <a:r>
              <a:rPr lang="en-US"/>
              <a:t>#include &lt;conio.h&gt;</a:t>
            </a:r>
          </a:p>
          <a:p>
            <a:pPr>
              <a:lnSpc>
                <a:spcPct val="90000"/>
              </a:lnSpc>
              <a:buFontTx/>
              <a:buNone/>
            </a:pPr>
            <a:r>
              <a:rPr lang="en-US"/>
              <a:t>int b=10;</a:t>
            </a:r>
          </a:p>
          <a:p>
            <a:pPr>
              <a:lnSpc>
                <a:spcPct val="90000"/>
              </a:lnSpc>
              <a:buFontTx/>
              <a:buNone/>
            </a:pPr>
            <a:r>
              <a:rPr lang="en-US"/>
              <a:t>void main ( )</a:t>
            </a:r>
          </a:p>
          <a:p>
            <a:pPr>
              <a:lnSpc>
                <a:spcPct val="90000"/>
              </a:lnSpc>
              <a:buFontTx/>
              <a:buNone/>
            </a:pPr>
            <a:r>
              <a:rPr lang="en-US"/>
              <a:t>{</a:t>
            </a:r>
          </a:p>
          <a:p>
            <a:pPr>
              <a:lnSpc>
                <a:spcPct val="90000"/>
              </a:lnSpc>
              <a:buFontTx/>
              <a:buNone/>
            </a:pPr>
            <a:r>
              <a:rPr lang="en-US"/>
              <a:t>int a=3,b=5;</a:t>
            </a:r>
          </a:p>
          <a:p>
            <a:pPr>
              <a:lnSpc>
                <a:spcPct val="90000"/>
              </a:lnSpc>
              <a:buFontTx/>
              <a:buNone/>
            </a:pPr>
            <a:r>
              <a:rPr lang="en-US"/>
              <a:t>clrscr( );</a:t>
            </a:r>
          </a:p>
          <a:p>
            <a:pPr>
              <a:lnSpc>
                <a:spcPct val="90000"/>
              </a:lnSpc>
              <a:buFontTx/>
              <a:buNone/>
            </a:pPr>
            <a:r>
              <a:rPr lang="en-US"/>
              <a:t>a+=b;   // a= a+b</a:t>
            </a:r>
          </a:p>
          <a:p>
            <a:pPr>
              <a:lnSpc>
                <a:spcPct val="90000"/>
              </a:lnSpc>
              <a:buFontTx/>
              <a:buNone/>
            </a:pPr>
            <a:r>
              <a:rPr lang="en-US"/>
              <a:t>printf(" \n The sum of the two values:%d",a);</a:t>
            </a:r>
          </a:p>
          <a:p>
            <a:pPr>
              <a:lnSpc>
                <a:spcPct val="90000"/>
              </a:lnSpc>
              <a:buFontTx/>
              <a:buNone/>
            </a:pPr>
            <a:r>
              <a:rPr lang="en-US"/>
              <a:t>getch( );</a:t>
            </a:r>
          </a:p>
          <a:p>
            <a:pPr>
              <a:lnSpc>
                <a:spcPct val="90000"/>
              </a:lnSpc>
              <a:buFontTx/>
              <a:buNone/>
            </a:pPr>
            <a:r>
              <a:rPr lang="en-US"/>
              <a:t>}</a:t>
            </a:r>
          </a:p>
        </p:txBody>
      </p:sp>
    </p:spTree>
    <p:extLst>
      <p:ext uri="{BB962C8B-B14F-4D97-AF65-F5344CB8AC3E}">
        <p14:creationId xmlns:p14="http://schemas.microsoft.com/office/powerpoint/2010/main" val="377188442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smtClean="0">
                <a:solidFill>
                  <a:srgbClr val="FF0000"/>
                </a:solidFill>
              </a:rPr>
              <a:t>Output</a:t>
            </a:r>
          </a:p>
        </p:txBody>
      </p:sp>
      <p:sp>
        <p:nvSpPr>
          <p:cNvPr id="64515" name="Rectangle 3"/>
          <p:cNvSpPr>
            <a:spLocks noGrp="1" noChangeArrowheads="1"/>
          </p:cNvSpPr>
          <p:nvPr>
            <p:ph type="body" idx="1"/>
          </p:nvPr>
        </p:nvSpPr>
        <p:spPr/>
        <p:txBody>
          <a:bodyPr/>
          <a:lstStyle/>
          <a:p>
            <a:pPr eaLnBrk="1" hangingPunct="1">
              <a:spcBef>
                <a:spcPct val="0"/>
              </a:spcBef>
              <a:buFontTx/>
              <a:buNone/>
            </a:pPr>
            <a:r>
              <a:rPr lang="en-US" sz="3600"/>
              <a:t>The sum of the two values:8</a:t>
            </a:r>
          </a:p>
        </p:txBody>
      </p:sp>
    </p:spTree>
    <p:extLst>
      <p:ext uri="{BB962C8B-B14F-4D97-AF65-F5344CB8AC3E}">
        <p14:creationId xmlns:p14="http://schemas.microsoft.com/office/powerpoint/2010/main" val="158109503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z="4000" dirty="0">
                <a:solidFill>
                  <a:srgbClr val="FF0000"/>
                </a:solidFill>
              </a:rPr>
              <a:t>Increment or decrement operator(Unary)</a:t>
            </a:r>
          </a:p>
        </p:txBody>
      </p:sp>
      <p:sp>
        <p:nvSpPr>
          <p:cNvPr id="65539" name="Rectangle 3"/>
          <p:cNvSpPr>
            <a:spLocks noGrp="1" noChangeArrowheads="1"/>
          </p:cNvSpPr>
          <p:nvPr>
            <p:ph type="body" idx="1"/>
          </p:nvPr>
        </p:nvSpPr>
        <p:spPr/>
        <p:txBody>
          <a:bodyPr/>
          <a:lstStyle/>
          <a:p>
            <a:r>
              <a:rPr lang="en-US" smtClean="0"/>
              <a:t>It is used to </a:t>
            </a:r>
            <a:r>
              <a:rPr lang="en-US" b="1" smtClean="0"/>
              <a:t>Increment or decrement </a:t>
            </a:r>
            <a:r>
              <a:rPr lang="en-US" smtClean="0"/>
              <a:t>an operand.</a:t>
            </a:r>
          </a:p>
          <a:p>
            <a:pPr>
              <a:buFontTx/>
              <a:buNone/>
            </a:pPr>
            <a:endParaRPr lang="en-US" smtClean="0"/>
          </a:p>
          <a:p>
            <a:r>
              <a:rPr lang="en-US" smtClean="0"/>
              <a:t>Eg: ++x (Pre Increment), </a:t>
            </a:r>
          </a:p>
          <a:p>
            <a:pPr>
              <a:buFontTx/>
              <a:buNone/>
            </a:pPr>
            <a:r>
              <a:rPr lang="en-US" smtClean="0"/>
              <a:t>		 x++ (Post Increment),</a:t>
            </a:r>
          </a:p>
          <a:p>
            <a:pPr>
              <a:buFontTx/>
              <a:buNone/>
            </a:pPr>
            <a:r>
              <a:rPr lang="en-US" smtClean="0"/>
              <a:t>		 --x  (Pre Decrement), </a:t>
            </a:r>
          </a:p>
          <a:p>
            <a:pPr>
              <a:buFontTx/>
              <a:buNone/>
            </a:pPr>
            <a:r>
              <a:rPr lang="en-US" smtClean="0"/>
              <a:t>         x-- (Post Decrement). </a:t>
            </a:r>
          </a:p>
        </p:txBody>
      </p:sp>
    </p:spTree>
    <p:extLst>
      <p:ext uri="{BB962C8B-B14F-4D97-AF65-F5344CB8AC3E}">
        <p14:creationId xmlns:p14="http://schemas.microsoft.com/office/powerpoint/2010/main" val="154458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Advantages And Disadvantages of C Programming Language"/>
          <p:cNvPicPr>
            <a:picLocks noChangeAspect="1" noChangeArrowheads="1"/>
          </p:cNvPicPr>
          <p:nvPr/>
        </p:nvPicPr>
        <p:blipFill>
          <a:blip r:embed="rId2"/>
          <a:srcRect/>
          <a:stretch>
            <a:fillRect/>
          </a:stretch>
        </p:blipFill>
        <p:spPr bwMode="auto">
          <a:xfrm>
            <a:off x="646661" y="321818"/>
            <a:ext cx="10859558" cy="6205462"/>
          </a:xfrm>
          <a:prstGeom prst="rect">
            <a:avLst/>
          </a:prstGeom>
          <a:noFill/>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981200" y="0"/>
            <a:ext cx="8229600" cy="914401"/>
          </a:xfrm>
        </p:spPr>
        <p:txBody>
          <a:bodyPr/>
          <a:lstStyle/>
          <a:p>
            <a:pPr algn="l"/>
            <a:r>
              <a:rPr lang="en-US" dirty="0" smtClean="0">
                <a:solidFill>
                  <a:srgbClr val="FF0000"/>
                </a:solidFill>
              </a:rPr>
              <a:t>Sample Program</a:t>
            </a:r>
          </a:p>
        </p:txBody>
      </p:sp>
      <p:sp>
        <p:nvSpPr>
          <p:cNvPr id="66563" name="Content Placeholder 2"/>
          <p:cNvSpPr>
            <a:spLocks noGrp="1"/>
          </p:cNvSpPr>
          <p:nvPr>
            <p:ph idx="1"/>
          </p:nvPr>
        </p:nvSpPr>
        <p:spPr>
          <a:xfrm>
            <a:off x="1905000" y="914401"/>
            <a:ext cx="8229600" cy="4525963"/>
          </a:xfrm>
        </p:spPr>
        <p:txBody>
          <a:bodyPr>
            <a:normAutofit fontScale="77500" lnSpcReduction="20000"/>
          </a:bodyPr>
          <a:lstStyle/>
          <a:p>
            <a:pPr>
              <a:buFontTx/>
              <a:buNone/>
            </a:pPr>
            <a:r>
              <a:rPr lang="en-US"/>
              <a:t>#include&lt;stdio.h&gt; </a:t>
            </a:r>
          </a:p>
          <a:p>
            <a:pPr>
              <a:buFontTx/>
              <a:buNone/>
            </a:pPr>
            <a:r>
              <a:rPr lang="en-US"/>
              <a:t>#include &lt;conio.h&gt;</a:t>
            </a:r>
          </a:p>
          <a:p>
            <a:pPr>
              <a:buFontTx/>
              <a:buNone/>
            </a:pPr>
            <a:r>
              <a:rPr lang="en-US"/>
              <a:t>void main ( )</a:t>
            </a:r>
          </a:p>
          <a:p>
            <a:pPr>
              <a:buFontTx/>
              <a:buNone/>
            </a:pPr>
            <a:r>
              <a:rPr lang="en-US"/>
              <a:t>{</a:t>
            </a:r>
          </a:p>
          <a:p>
            <a:pPr>
              <a:buFontTx/>
              <a:buNone/>
            </a:pPr>
            <a:r>
              <a:rPr lang="en-US"/>
              <a:t>int a=5; </a:t>
            </a:r>
          </a:p>
          <a:p>
            <a:pPr>
              <a:buFontTx/>
              <a:buNone/>
            </a:pPr>
            <a:r>
              <a:rPr lang="en-US"/>
              <a:t>clrscr( );</a:t>
            </a:r>
          </a:p>
          <a:p>
            <a:pPr>
              <a:buFontTx/>
              <a:buNone/>
            </a:pPr>
            <a:r>
              <a:rPr lang="en-US"/>
              <a:t>printf(" \n Post increment Value:%d",a++);</a:t>
            </a:r>
          </a:p>
          <a:p>
            <a:pPr>
              <a:buFontTx/>
              <a:buNone/>
            </a:pPr>
            <a:r>
              <a:rPr lang="en-US"/>
              <a:t>printf(" \n Pre increment Value:%d",++a);</a:t>
            </a:r>
          </a:p>
          <a:p>
            <a:pPr>
              <a:buFontTx/>
              <a:buNone/>
            </a:pPr>
            <a:r>
              <a:rPr lang="en-US"/>
              <a:t>printf(" \n Pre decrement Value:%d",--a);</a:t>
            </a:r>
          </a:p>
          <a:p>
            <a:pPr>
              <a:buFontTx/>
              <a:buNone/>
            </a:pPr>
            <a:r>
              <a:rPr lang="en-US"/>
              <a:t>printf(" \n Post decrement Value:%d",a--);</a:t>
            </a:r>
          </a:p>
          <a:p>
            <a:pPr>
              <a:buFontTx/>
              <a:buNone/>
            </a:pPr>
            <a:r>
              <a:rPr lang="en-US"/>
              <a:t>getch( );</a:t>
            </a:r>
          </a:p>
          <a:p>
            <a:pPr>
              <a:buFontTx/>
              <a:buNone/>
            </a:pPr>
            <a:r>
              <a:rPr lang="en-US"/>
              <a:t>}</a:t>
            </a:r>
          </a:p>
          <a:p>
            <a:pPr>
              <a:buFontTx/>
              <a:buNone/>
            </a:pPr>
            <a:endParaRPr lang="en-US"/>
          </a:p>
        </p:txBody>
      </p:sp>
    </p:spTree>
    <p:extLst>
      <p:ext uri="{BB962C8B-B14F-4D97-AF65-F5344CB8AC3E}">
        <p14:creationId xmlns:p14="http://schemas.microsoft.com/office/powerpoint/2010/main" val="92968716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838200" y="365125"/>
            <a:ext cx="10515600" cy="987425"/>
          </a:xfrm>
        </p:spPr>
        <p:txBody>
          <a:bodyPr/>
          <a:lstStyle/>
          <a:p>
            <a:pPr algn="l"/>
            <a:r>
              <a:rPr lang="en-US" dirty="0" smtClean="0">
                <a:solidFill>
                  <a:srgbClr val="FF0000"/>
                </a:solidFill>
              </a:rPr>
              <a:t>Output</a:t>
            </a:r>
          </a:p>
        </p:txBody>
      </p:sp>
      <p:sp>
        <p:nvSpPr>
          <p:cNvPr id="67587" name="Content Placeholder 2"/>
          <p:cNvSpPr>
            <a:spLocks noGrp="1"/>
          </p:cNvSpPr>
          <p:nvPr>
            <p:ph idx="1"/>
          </p:nvPr>
        </p:nvSpPr>
        <p:spPr/>
        <p:txBody>
          <a:bodyPr/>
          <a:lstStyle/>
          <a:p>
            <a:pPr>
              <a:buFontTx/>
              <a:buNone/>
            </a:pPr>
            <a:r>
              <a:rPr lang="en-US" smtClean="0"/>
              <a:t>Post increment Value:5</a:t>
            </a:r>
          </a:p>
          <a:p>
            <a:pPr>
              <a:buFontTx/>
              <a:buNone/>
            </a:pPr>
            <a:r>
              <a:rPr lang="en-US" smtClean="0"/>
              <a:t>Pre increment Value:7</a:t>
            </a:r>
          </a:p>
          <a:p>
            <a:pPr>
              <a:buFontTx/>
              <a:buNone/>
            </a:pPr>
            <a:r>
              <a:rPr lang="en-US" smtClean="0"/>
              <a:t>Pre decrement Value:6</a:t>
            </a:r>
          </a:p>
          <a:p>
            <a:pPr>
              <a:buFontTx/>
              <a:buNone/>
            </a:pPr>
            <a:r>
              <a:rPr lang="en-US" smtClean="0"/>
              <a:t>Post decrement Value:6</a:t>
            </a:r>
          </a:p>
          <a:p>
            <a:pPr>
              <a:buFontTx/>
              <a:buNone/>
            </a:pPr>
            <a:endParaRPr lang="en-US" smtClean="0"/>
          </a:p>
        </p:txBody>
      </p:sp>
    </p:spTree>
    <p:extLst>
      <p:ext uri="{BB962C8B-B14F-4D97-AF65-F5344CB8AC3E}">
        <p14:creationId xmlns:p14="http://schemas.microsoft.com/office/powerpoint/2010/main" val="54361827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smtClean="0">
                <a:solidFill>
                  <a:srgbClr val="FF0000"/>
                </a:solidFill>
              </a:rPr>
              <a:t>Bitwise operator</a:t>
            </a:r>
          </a:p>
        </p:txBody>
      </p:sp>
      <p:sp>
        <p:nvSpPr>
          <p:cNvPr id="68611" name="Rectangle 3"/>
          <p:cNvSpPr>
            <a:spLocks noGrp="1" noChangeArrowheads="1"/>
          </p:cNvSpPr>
          <p:nvPr>
            <p:ph type="body" idx="1"/>
          </p:nvPr>
        </p:nvSpPr>
        <p:spPr>
          <a:xfrm>
            <a:off x="581025" y="1466850"/>
            <a:ext cx="10772775" cy="4710113"/>
          </a:xfrm>
        </p:spPr>
        <p:txBody>
          <a:bodyPr/>
          <a:lstStyle/>
          <a:p>
            <a:r>
              <a:rPr lang="en-US" dirty="0" smtClean="0"/>
              <a:t>It is used to manipulate data at bit level.</a:t>
            </a:r>
          </a:p>
          <a:p>
            <a:r>
              <a:rPr lang="en-US" dirty="0" err="1" smtClean="0"/>
              <a:t>Eg</a:t>
            </a:r>
            <a:r>
              <a:rPr lang="en-US" dirty="0" smtClean="0"/>
              <a:t>: a=5 </a:t>
            </a:r>
            <a:r>
              <a:rPr lang="en-US" dirty="0" err="1" smtClean="0"/>
              <a:t>i.e</a:t>
            </a:r>
            <a:r>
              <a:rPr lang="en-US" dirty="0" smtClean="0"/>
              <a:t> 0000 0101</a:t>
            </a:r>
          </a:p>
          <a:p>
            <a:pPr lvl="1">
              <a:buFontTx/>
              <a:buNone/>
            </a:pPr>
            <a:r>
              <a:rPr lang="en-US" dirty="0" smtClean="0"/>
              <a:t>		 </a:t>
            </a:r>
            <a:r>
              <a:rPr lang="en-US" sz="3200" dirty="0"/>
              <a:t>b=4  </a:t>
            </a:r>
            <a:r>
              <a:rPr lang="en-US" sz="3200" dirty="0" err="1"/>
              <a:t>i.e</a:t>
            </a:r>
            <a:r>
              <a:rPr lang="en-US" sz="3200" dirty="0"/>
              <a:t> 0000 0100</a:t>
            </a:r>
            <a:endParaRPr lang="en-US" dirty="0" smtClean="0"/>
          </a:p>
          <a:p>
            <a:pPr lvl="1">
              <a:buFontTx/>
              <a:buNone/>
            </a:pPr>
            <a:r>
              <a:rPr lang="en-US" sz="3200" dirty="0"/>
              <a:t>Then a &amp; b = 0000 0100</a:t>
            </a:r>
          </a:p>
          <a:p>
            <a:pPr lvl="1">
              <a:buFontTx/>
              <a:buNone/>
            </a:pPr>
            <a:r>
              <a:rPr lang="en-US" sz="3200" dirty="0"/>
              <a:t>		    a | b   = 0000 0101 </a:t>
            </a:r>
            <a:r>
              <a:rPr lang="en-US" sz="3200" dirty="0" err="1"/>
              <a:t>etc</a:t>
            </a:r>
            <a:r>
              <a:rPr lang="en-US" sz="3200" dirty="0"/>
              <a:t>,.</a:t>
            </a:r>
          </a:p>
          <a:p>
            <a:pPr lvl="1">
              <a:buFontTx/>
              <a:buNone/>
            </a:pPr>
            <a:endParaRPr lang="en-US" dirty="0" smtClean="0"/>
          </a:p>
        </p:txBody>
      </p:sp>
    </p:spTree>
    <p:extLst>
      <p:ext uri="{BB962C8B-B14F-4D97-AF65-F5344CB8AC3E}">
        <p14:creationId xmlns:p14="http://schemas.microsoft.com/office/powerpoint/2010/main" val="242564748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2057400" y="0"/>
            <a:ext cx="7412038" cy="819150"/>
          </a:xfrm>
        </p:spPr>
        <p:txBody>
          <a:bodyPr/>
          <a:lstStyle/>
          <a:p>
            <a:pPr algn="l"/>
            <a:r>
              <a:rPr lang="en-US" sz="4000" dirty="0">
                <a:solidFill>
                  <a:srgbClr val="FF0000"/>
                </a:solidFill>
              </a:rPr>
              <a:t>Sample program</a:t>
            </a:r>
          </a:p>
        </p:txBody>
      </p:sp>
      <p:sp>
        <p:nvSpPr>
          <p:cNvPr id="69635" name="Rectangle 3"/>
          <p:cNvSpPr>
            <a:spLocks noGrp="1" noChangeArrowheads="1"/>
          </p:cNvSpPr>
          <p:nvPr>
            <p:ph type="body" idx="4294967295"/>
          </p:nvPr>
        </p:nvSpPr>
        <p:spPr>
          <a:xfrm>
            <a:off x="1981200" y="762000"/>
            <a:ext cx="8229600" cy="5867400"/>
          </a:xfrm>
        </p:spPr>
        <p:txBody>
          <a:bodyPr/>
          <a:lstStyle/>
          <a:p>
            <a:pPr>
              <a:lnSpc>
                <a:spcPct val="80000"/>
              </a:lnSpc>
            </a:pPr>
            <a:endParaRPr lang="en-US" sz="2000" u="sng"/>
          </a:p>
          <a:p>
            <a:pPr>
              <a:lnSpc>
                <a:spcPct val="80000"/>
              </a:lnSpc>
              <a:buFontTx/>
              <a:buNone/>
            </a:pPr>
            <a:r>
              <a:rPr lang="en-US" smtClean="0"/>
              <a:t>#include&lt;stdio.h&gt;</a:t>
            </a:r>
          </a:p>
          <a:p>
            <a:pPr>
              <a:lnSpc>
                <a:spcPct val="80000"/>
              </a:lnSpc>
              <a:buFontTx/>
              <a:buNone/>
            </a:pPr>
            <a:r>
              <a:rPr lang="en-US" smtClean="0"/>
              <a:t>#include &lt;conio.h&gt;</a:t>
            </a:r>
          </a:p>
          <a:p>
            <a:pPr>
              <a:lnSpc>
                <a:spcPct val="80000"/>
              </a:lnSpc>
              <a:buFontTx/>
              <a:buNone/>
            </a:pPr>
            <a:r>
              <a:rPr lang="en-US" smtClean="0"/>
              <a:t>void main ( )</a:t>
            </a:r>
          </a:p>
          <a:p>
            <a:pPr>
              <a:lnSpc>
                <a:spcPct val="80000"/>
              </a:lnSpc>
              <a:buFontTx/>
              <a:buNone/>
            </a:pPr>
            <a:r>
              <a:rPr lang="en-US" smtClean="0"/>
              <a:t>{</a:t>
            </a:r>
          </a:p>
          <a:p>
            <a:pPr>
              <a:lnSpc>
                <a:spcPct val="80000"/>
              </a:lnSpc>
              <a:buFontTx/>
              <a:buNone/>
            </a:pPr>
            <a:r>
              <a:rPr lang="en-US" smtClean="0"/>
              <a:t>int a=5,b=4,c;</a:t>
            </a:r>
          </a:p>
          <a:p>
            <a:pPr>
              <a:lnSpc>
                <a:spcPct val="80000"/>
              </a:lnSpc>
              <a:buFontTx/>
              <a:buNone/>
            </a:pPr>
            <a:r>
              <a:rPr lang="en-US" smtClean="0"/>
              <a:t>//char a=5,b=4,c;</a:t>
            </a:r>
          </a:p>
          <a:p>
            <a:pPr>
              <a:lnSpc>
                <a:spcPct val="80000"/>
              </a:lnSpc>
              <a:buFontTx/>
              <a:buNone/>
            </a:pPr>
            <a:r>
              <a:rPr lang="en-US" smtClean="0"/>
              <a:t>clrscr( );</a:t>
            </a:r>
          </a:p>
          <a:p>
            <a:pPr>
              <a:lnSpc>
                <a:spcPct val="80000"/>
              </a:lnSpc>
              <a:buFontTx/>
              <a:buNone/>
            </a:pPr>
            <a:r>
              <a:rPr lang="en-US" smtClean="0"/>
              <a:t>c = a&amp;b;</a:t>
            </a:r>
          </a:p>
          <a:p>
            <a:pPr>
              <a:lnSpc>
                <a:spcPct val="80000"/>
              </a:lnSpc>
              <a:buFontTx/>
              <a:buNone/>
            </a:pPr>
            <a:r>
              <a:rPr lang="en-US" smtClean="0"/>
              <a:t>printf(" \n value a&amp;b is:%d",c);</a:t>
            </a:r>
          </a:p>
          <a:p>
            <a:pPr>
              <a:lnSpc>
                <a:spcPct val="80000"/>
              </a:lnSpc>
              <a:buFontTx/>
              <a:buNone/>
            </a:pPr>
            <a:r>
              <a:rPr lang="en-US" smtClean="0"/>
              <a:t>getch( );</a:t>
            </a:r>
          </a:p>
          <a:p>
            <a:pPr>
              <a:lnSpc>
                <a:spcPct val="80000"/>
              </a:lnSpc>
              <a:buFontTx/>
              <a:buNone/>
            </a:pPr>
            <a:r>
              <a:rPr lang="en-US" smtClean="0"/>
              <a:t>}</a:t>
            </a:r>
          </a:p>
        </p:txBody>
      </p:sp>
    </p:spTree>
    <p:extLst>
      <p:ext uri="{BB962C8B-B14F-4D97-AF65-F5344CB8AC3E}">
        <p14:creationId xmlns:p14="http://schemas.microsoft.com/office/powerpoint/2010/main" val="100758187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solidFill>
                  <a:srgbClr val="FF0000"/>
                </a:solidFill>
              </a:rPr>
              <a:t>Output</a:t>
            </a:r>
          </a:p>
        </p:txBody>
      </p:sp>
      <p:sp>
        <p:nvSpPr>
          <p:cNvPr id="70659" name="Rectangle 3"/>
          <p:cNvSpPr>
            <a:spLocks noGrp="1" noChangeArrowheads="1"/>
          </p:cNvSpPr>
          <p:nvPr>
            <p:ph type="body" idx="1"/>
          </p:nvPr>
        </p:nvSpPr>
        <p:spPr/>
        <p:txBody>
          <a:bodyPr/>
          <a:lstStyle/>
          <a:p>
            <a:pPr>
              <a:buFontTx/>
              <a:buNone/>
            </a:pPr>
            <a:r>
              <a:rPr lang="en-US" sz="4000"/>
              <a:t>value a&amp;b is:4</a:t>
            </a:r>
          </a:p>
        </p:txBody>
      </p:sp>
    </p:spTree>
    <p:extLst>
      <p:ext uri="{BB962C8B-B14F-4D97-AF65-F5344CB8AC3E}">
        <p14:creationId xmlns:p14="http://schemas.microsoft.com/office/powerpoint/2010/main" val="279341944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dirty="0" smtClean="0">
                <a:solidFill>
                  <a:srgbClr val="FF0000"/>
                </a:solidFill>
              </a:rPr>
              <a:t>Conditional Operator (or) Ternary Operator</a:t>
            </a:r>
          </a:p>
        </p:txBody>
      </p:sp>
      <p:sp>
        <p:nvSpPr>
          <p:cNvPr id="71683" name="Content Placeholder 2"/>
          <p:cNvSpPr>
            <a:spLocks noGrp="1"/>
          </p:cNvSpPr>
          <p:nvPr>
            <p:ph idx="1"/>
          </p:nvPr>
        </p:nvSpPr>
        <p:spPr/>
        <p:txBody>
          <a:bodyPr/>
          <a:lstStyle/>
          <a:p>
            <a:r>
              <a:rPr lang="en-US" dirty="0" smtClean="0"/>
              <a:t>It is used to checks the condition and execute the statement depending on the condition.</a:t>
            </a:r>
          </a:p>
          <a:p>
            <a:r>
              <a:rPr lang="en-US" dirty="0" err="1" smtClean="0"/>
              <a:t>Eg</a:t>
            </a:r>
            <a:r>
              <a:rPr lang="en-US" dirty="0" smtClean="0"/>
              <a:t>: C = a &gt; b ? a:b</a:t>
            </a:r>
          </a:p>
          <a:p>
            <a:pPr>
              <a:buFontTx/>
              <a:buNone/>
            </a:pPr>
            <a:r>
              <a:rPr lang="en-US" dirty="0" smtClean="0"/>
              <a:t>	</a:t>
            </a:r>
          </a:p>
        </p:txBody>
      </p:sp>
    </p:spTree>
    <p:extLst>
      <p:ext uri="{BB962C8B-B14F-4D97-AF65-F5344CB8AC3E}">
        <p14:creationId xmlns:p14="http://schemas.microsoft.com/office/powerpoint/2010/main" val="219899689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1981200" y="0"/>
            <a:ext cx="8229600" cy="1143000"/>
          </a:xfrm>
        </p:spPr>
        <p:txBody>
          <a:bodyPr/>
          <a:lstStyle/>
          <a:p>
            <a:pPr algn="l"/>
            <a:r>
              <a:rPr lang="en-US" sz="4000" b="1" dirty="0">
                <a:solidFill>
                  <a:srgbClr val="FF0000"/>
                </a:solidFill>
              </a:rPr>
              <a:t>Sample Program</a:t>
            </a:r>
          </a:p>
        </p:txBody>
      </p:sp>
      <p:sp>
        <p:nvSpPr>
          <p:cNvPr id="72707" name="Content Placeholder 2"/>
          <p:cNvSpPr>
            <a:spLocks noGrp="1"/>
          </p:cNvSpPr>
          <p:nvPr>
            <p:ph idx="1"/>
          </p:nvPr>
        </p:nvSpPr>
        <p:spPr>
          <a:xfrm>
            <a:off x="1905000" y="838201"/>
            <a:ext cx="8229600" cy="4525963"/>
          </a:xfrm>
        </p:spPr>
        <p:txBody>
          <a:bodyPr>
            <a:normAutofit fontScale="92500" lnSpcReduction="10000"/>
          </a:bodyPr>
          <a:lstStyle/>
          <a:p>
            <a:pPr>
              <a:buFontTx/>
              <a:buNone/>
            </a:pPr>
            <a:r>
              <a:rPr lang="en-US" smtClean="0"/>
              <a:t>#include&lt;stdio.h&gt; </a:t>
            </a:r>
          </a:p>
          <a:p>
            <a:pPr>
              <a:buFontTx/>
              <a:buNone/>
            </a:pPr>
            <a:r>
              <a:rPr lang="en-US" smtClean="0"/>
              <a:t>#include &lt;conio.h&gt;</a:t>
            </a:r>
          </a:p>
          <a:p>
            <a:pPr>
              <a:buFontTx/>
              <a:buNone/>
            </a:pPr>
            <a:r>
              <a:rPr lang="en-US" smtClean="0"/>
              <a:t>void main ( )</a:t>
            </a:r>
          </a:p>
          <a:p>
            <a:pPr>
              <a:buFontTx/>
              <a:buNone/>
            </a:pPr>
            <a:r>
              <a:rPr lang="en-US" smtClean="0"/>
              <a:t>{</a:t>
            </a:r>
          </a:p>
          <a:p>
            <a:pPr>
              <a:buFontTx/>
              <a:buNone/>
            </a:pPr>
            <a:r>
              <a:rPr lang="en-US" smtClean="0"/>
              <a:t>int a=5,b=8,c;  </a:t>
            </a:r>
          </a:p>
          <a:p>
            <a:pPr>
              <a:buFontTx/>
              <a:buNone/>
            </a:pPr>
            <a:r>
              <a:rPr lang="en-US" smtClean="0"/>
              <a:t>clrscr( );</a:t>
            </a:r>
          </a:p>
          <a:p>
            <a:pPr>
              <a:buFontTx/>
              <a:buNone/>
            </a:pPr>
            <a:r>
              <a:rPr lang="en-US" smtClean="0"/>
              <a:t>c = a&gt;b?a:b;    //Conditional operator</a:t>
            </a:r>
          </a:p>
          <a:p>
            <a:pPr>
              <a:buFontTx/>
              <a:buNone/>
            </a:pPr>
            <a:r>
              <a:rPr lang="en-US" smtClean="0"/>
              <a:t>printf(" \n The Larger Value is%d",c);</a:t>
            </a:r>
          </a:p>
          <a:p>
            <a:pPr>
              <a:buFontTx/>
              <a:buNone/>
            </a:pPr>
            <a:r>
              <a:rPr lang="en-US" smtClean="0"/>
              <a:t>getch( );</a:t>
            </a:r>
          </a:p>
          <a:p>
            <a:pPr>
              <a:buFontTx/>
              <a:buNone/>
            </a:pPr>
            <a:r>
              <a:rPr lang="en-US" smtClean="0"/>
              <a:t>}</a:t>
            </a:r>
          </a:p>
        </p:txBody>
      </p:sp>
    </p:spTree>
    <p:extLst>
      <p:ext uri="{BB962C8B-B14F-4D97-AF65-F5344CB8AC3E}">
        <p14:creationId xmlns:p14="http://schemas.microsoft.com/office/powerpoint/2010/main" val="277611636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1905000" y="228600"/>
            <a:ext cx="8229600" cy="1143000"/>
          </a:xfrm>
        </p:spPr>
        <p:txBody>
          <a:bodyPr/>
          <a:lstStyle/>
          <a:p>
            <a:pPr algn="l"/>
            <a:r>
              <a:rPr lang="en-US" dirty="0" smtClean="0">
                <a:solidFill>
                  <a:srgbClr val="FF0000"/>
                </a:solidFill>
              </a:rPr>
              <a:t>Output</a:t>
            </a:r>
          </a:p>
        </p:txBody>
      </p:sp>
      <p:sp>
        <p:nvSpPr>
          <p:cNvPr id="73731" name="Content Placeholder 2"/>
          <p:cNvSpPr>
            <a:spLocks noGrp="1"/>
          </p:cNvSpPr>
          <p:nvPr>
            <p:ph idx="1"/>
          </p:nvPr>
        </p:nvSpPr>
        <p:spPr/>
        <p:txBody>
          <a:bodyPr/>
          <a:lstStyle/>
          <a:p>
            <a:pPr>
              <a:buFontTx/>
              <a:buNone/>
            </a:pPr>
            <a:r>
              <a:rPr lang="en-US" smtClean="0"/>
              <a:t>The Larger Value is 8</a:t>
            </a:r>
          </a:p>
        </p:txBody>
      </p:sp>
    </p:spTree>
    <p:extLst>
      <p:ext uri="{BB962C8B-B14F-4D97-AF65-F5344CB8AC3E}">
        <p14:creationId xmlns:p14="http://schemas.microsoft.com/office/powerpoint/2010/main" val="382957772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smtClean="0">
                <a:solidFill>
                  <a:srgbClr val="FF0000"/>
                </a:solidFill>
              </a:rPr>
              <a:t>Special Operator</a:t>
            </a:r>
          </a:p>
        </p:txBody>
      </p:sp>
      <p:sp>
        <p:nvSpPr>
          <p:cNvPr id="74755" name="Rectangle 3"/>
          <p:cNvSpPr>
            <a:spLocks noGrp="1" noChangeArrowheads="1"/>
          </p:cNvSpPr>
          <p:nvPr>
            <p:ph type="body" idx="1"/>
          </p:nvPr>
        </p:nvSpPr>
        <p:spPr/>
        <p:txBody>
          <a:bodyPr/>
          <a:lstStyle/>
          <a:p>
            <a:r>
              <a:rPr lang="en-US" smtClean="0"/>
              <a:t>comma operator ( , )</a:t>
            </a:r>
          </a:p>
          <a:p>
            <a:r>
              <a:rPr lang="en-US" smtClean="0"/>
              <a:t>sizeof  operator</a:t>
            </a:r>
          </a:p>
          <a:p>
            <a:r>
              <a:rPr lang="en-US" smtClean="0"/>
              <a:t>pointer operator  (&amp; , *) etc,.</a:t>
            </a:r>
          </a:p>
          <a:p>
            <a:endParaRPr lang="en-US" smtClean="0"/>
          </a:p>
        </p:txBody>
      </p:sp>
    </p:spTree>
    <p:extLst>
      <p:ext uri="{BB962C8B-B14F-4D97-AF65-F5344CB8AC3E}">
        <p14:creationId xmlns:p14="http://schemas.microsoft.com/office/powerpoint/2010/main" val="29455990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endParaRPr lang="en-US" smtClean="0"/>
          </a:p>
        </p:txBody>
      </p:sp>
      <p:sp>
        <p:nvSpPr>
          <p:cNvPr id="75779" name="Rectangle 3"/>
          <p:cNvSpPr>
            <a:spLocks noGrp="1" noChangeArrowheads="1"/>
          </p:cNvSpPr>
          <p:nvPr>
            <p:ph type="body" idx="1"/>
          </p:nvPr>
        </p:nvSpPr>
        <p:spPr/>
        <p:txBody>
          <a:bodyPr>
            <a:normAutofit lnSpcReduction="10000"/>
          </a:bodyPr>
          <a:lstStyle/>
          <a:p>
            <a:pPr>
              <a:lnSpc>
                <a:spcPct val="90000"/>
              </a:lnSpc>
              <a:buFontTx/>
              <a:buNone/>
            </a:pPr>
            <a:r>
              <a:rPr lang="en-US"/>
              <a:t>#include&lt;stdio.h&gt;</a:t>
            </a:r>
          </a:p>
          <a:p>
            <a:pPr>
              <a:lnSpc>
                <a:spcPct val="90000"/>
              </a:lnSpc>
              <a:buFontTx/>
              <a:buNone/>
            </a:pPr>
            <a:r>
              <a:rPr lang="en-US"/>
              <a:t>#include &lt;conio.h&gt;</a:t>
            </a:r>
          </a:p>
          <a:p>
            <a:pPr>
              <a:lnSpc>
                <a:spcPct val="90000"/>
              </a:lnSpc>
              <a:buFontTx/>
              <a:buNone/>
            </a:pPr>
            <a:r>
              <a:rPr lang="en-US"/>
              <a:t>void main ( )</a:t>
            </a:r>
          </a:p>
          <a:p>
            <a:pPr>
              <a:lnSpc>
                <a:spcPct val="90000"/>
              </a:lnSpc>
              <a:buFontTx/>
              <a:buNone/>
            </a:pPr>
            <a:r>
              <a:rPr lang="en-US"/>
              <a:t>{</a:t>
            </a:r>
          </a:p>
          <a:p>
            <a:pPr>
              <a:lnSpc>
                <a:spcPct val="90000"/>
              </a:lnSpc>
              <a:buFontTx/>
              <a:buNone/>
            </a:pPr>
            <a:r>
              <a:rPr lang="en-US"/>
              <a:t>int c;</a:t>
            </a:r>
          </a:p>
          <a:p>
            <a:pPr>
              <a:lnSpc>
                <a:spcPct val="90000"/>
              </a:lnSpc>
              <a:buFontTx/>
              <a:buNone/>
            </a:pPr>
            <a:r>
              <a:rPr lang="en-US"/>
              <a:t>clrscr( );</a:t>
            </a:r>
          </a:p>
          <a:p>
            <a:pPr>
              <a:lnSpc>
                <a:spcPct val="90000"/>
              </a:lnSpc>
              <a:buFontTx/>
              <a:buNone/>
            </a:pPr>
            <a:r>
              <a:rPr lang="en-US"/>
              <a:t>printf(" \n size of int is:%d",sizeof c);</a:t>
            </a:r>
          </a:p>
          <a:p>
            <a:pPr>
              <a:lnSpc>
                <a:spcPct val="90000"/>
              </a:lnSpc>
              <a:buFontTx/>
              <a:buNone/>
            </a:pPr>
            <a:r>
              <a:rPr lang="en-US"/>
              <a:t>getch( );</a:t>
            </a:r>
          </a:p>
          <a:p>
            <a:pPr>
              <a:lnSpc>
                <a:spcPct val="90000"/>
              </a:lnSpc>
              <a:buFontTx/>
              <a:buNone/>
            </a:pPr>
            <a:r>
              <a:rPr lang="en-US"/>
              <a:t>}</a:t>
            </a:r>
          </a:p>
          <a:p>
            <a:pPr>
              <a:lnSpc>
                <a:spcPct val="90000"/>
              </a:lnSpc>
              <a:buFontTx/>
              <a:buNone/>
            </a:pPr>
            <a:endParaRPr lang="en-US"/>
          </a:p>
        </p:txBody>
      </p:sp>
    </p:spTree>
    <p:extLst>
      <p:ext uri="{BB962C8B-B14F-4D97-AF65-F5344CB8AC3E}">
        <p14:creationId xmlns:p14="http://schemas.microsoft.com/office/powerpoint/2010/main" val="10017389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lstStyle/>
          <a:p>
            <a:r>
              <a:rPr lang="en-US" dirty="0" smtClean="0">
                <a:solidFill>
                  <a:srgbClr val="FF0000"/>
                </a:solidFill>
              </a:rPr>
              <a:t>Pros of C Language</a:t>
            </a:r>
            <a:endParaRPr lang="en-US" dirty="0">
              <a:solidFill>
                <a:srgbClr val="FF0000"/>
              </a:solidFill>
            </a:endParaRPr>
          </a:p>
        </p:txBody>
      </p:sp>
      <p:sp>
        <p:nvSpPr>
          <p:cNvPr id="3" name="Content Placeholder 2"/>
          <p:cNvSpPr>
            <a:spLocks noGrp="1"/>
          </p:cNvSpPr>
          <p:nvPr>
            <p:ph idx="1"/>
          </p:nvPr>
        </p:nvSpPr>
        <p:spPr>
          <a:xfrm>
            <a:off x="101600" y="905923"/>
            <a:ext cx="11887200" cy="5842009"/>
          </a:xfrm>
        </p:spPr>
        <p:txBody>
          <a:bodyPr>
            <a:noAutofit/>
          </a:bodyPr>
          <a:lstStyle/>
          <a:p>
            <a:pPr marL="0" lvl="0" indent="0" fontAlgn="base">
              <a:spcBef>
                <a:spcPct val="0"/>
              </a:spcBef>
              <a:spcAft>
                <a:spcPct val="0"/>
              </a:spcAft>
              <a:buNone/>
            </a:pPr>
            <a:r>
              <a:rPr kumimoji="0" lang="en-US" sz="1800" b="1" i="0" u="none" strike="noStrike" cap="none" normalizeH="0" baseline="0" dirty="0" smtClean="0">
                <a:ln>
                  <a:noFill/>
                </a:ln>
                <a:solidFill>
                  <a:srgbClr val="FF0000"/>
                </a:solidFill>
                <a:effectLst/>
                <a:latin typeface="inherit"/>
                <a:cs typeface="Open Sans" pitchFamily="34" charset="0"/>
              </a:rPr>
              <a:t>1</a:t>
            </a:r>
            <a:r>
              <a:rPr kumimoji="0" lang="en-US" sz="1800" b="1" i="0" u="none" strike="noStrike" cap="none" normalizeH="0" baseline="0" dirty="0" smtClean="0">
                <a:ln>
                  <a:noFill/>
                </a:ln>
                <a:solidFill>
                  <a:srgbClr val="000000"/>
                </a:solidFill>
                <a:effectLst/>
                <a:latin typeface="inherit"/>
                <a:cs typeface="Open Sans" pitchFamily="34" charset="0"/>
              </a:rPr>
              <a:t>.  Portable language: </a:t>
            </a:r>
            <a:r>
              <a:rPr kumimoji="0" lang="en-US" sz="1800" b="0" i="0" u="none" strike="noStrike" cap="none" normalizeH="0" baseline="0" dirty="0" smtClean="0">
                <a:ln>
                  <a:noFill/>
                </a:ln>
                <a:solidFill>
                  <a:srgbClr val="000000"/>
                </a:solidFill>
                <a:effectLst/>
                <a:latin typeface="inherit"/>
                <a:cs typeface="Open Sans" pitchFamily="34" charset="0"/>
              </a:rPr>
              <a:t>The C programs written in one computer can run on any computer without any change of the program code or having a slight change.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sz="1800" b="1" i="0" u="none" strike="noStrike" cap="none" normalizeH="0" baseline="0" dirty="0" smtClean="0">
                <a:ln>
                  <a:noFill/>
                </a:ln>
                <a:solidFill>
                  <a:srgbClr val="FF0000"/>
                </a:solidFill>
                <a:effectLst/>
                <a:latin typeface="inherit"/>
                <a:cs typeface="Open Sans" pitchFamily="34" charset="0"/>
              </a:rPr>
              <a:t>2</a:t>
            </a:r>
            <a:r>
              <a:rPr kumimoji="0" lang="en-US" sz="1800" b="1" i="0" u="none" strike="noStrike" cap="none" normalizeH="0" baseline="0" dirty="0" smtClean="0">
                <a:ln>
                  <a:noFill/>
                </a:ln>
                <a:solidFill>
                  <a:srgbClr val="000000"/>
                </a:solidFill>
                <a:effectLst/>
                <a:latin typeface="inherit"/>
                <a:cs typeface="Open Sans" pitchFamily="34" charset="0"/>
              </a:rPr>
              <a:t>. Building block for other languages: </a:t>
            </a:r>
            <a:r>
              <a:rPr kumimoji="0" lang="en-US" sz="1800" b="0" i="0" u="none" strike="noStrike" cap="none" normalizeH="0" baseline="0" dirty="0" smtClean="0">
                <a:ln>
                  <a:noFill/>
                </a:ln>
                <a:solidFill>
                  <a:srgbClr val="000000"/>
                </a:solidFill>
                <a:effectLst/>
                <a:latin typeface="inherit"/>
                <a:cs typeface="Open Sans" pitchFamily="34" charset="0"/>
              </a:rPr>
              <a:t>The C program act as the building block for other programming languages.</a:t>
            </a:r>
            <a:r>
              <a:rPr kumimoji="0" lang="en-US" sz="1800" b="0" i="0" u="none" strike="noStrike" cap="none" normalizeH="0" baseline="0" dirty="0" smtClean="0">
                <a:ln>
                  <a:noFill/>
                </a:ln>
                <a:solidFill>
                  <a:srgbClr val="000000"/>
                </a:solidFill>
                <a:effectLst/>
                <a:latin typeface="Open Sans" pitchFamily="34" charset="0"/>
                <a:cs typeface="Open Sans" pitchFamily="34" charset="0"/>
              </a:rPr>
              <a:t> </a:t>
            </a:r>
            <a:r>
              <a:rPr kumimoji="0" lang="en-US" sz="1800" b="0" i="0" u="none" strike="noStrike" cap="none" normalizeH="0" baseline="0" dirty="0" smtClean="0">
                <a:ln>
                  <a:noFill/>
                </a:ln>
                <a:solidFill>
                  <a:srgbClr val="000000"/>
                </a:solidFill>
                <a:effectLst/>
                <a:latin typeface="inherit"/>
                <a:cs typeface="Open Sans" pitchFamily="34" charset="0"/>
              </a:rPr>
              <a:t>Programs written in C are more efficient and easy to understand.</a:t>
            </a:r>
            <a:r>
              <a:rPr kumimoji="0" lang="en-US" sz="1800" b="0" i="0" u="none" strike="noStrike" cap="none" normalizeH="0" baseline="0" dirty="0" smtClean="0">
                <a:ln>
                  <a:noFill/>
                </a:ln>
                <a:solidFill>
                  <a:srgbClr val="000000"/>
                </a:solidFill>
                <a:effectLst/>
                <a:latin typeface="Open Sans" pitchFamily="34" charset="0"/>
                <a:cs typeface="Open Sans" pitchFamily="34" charset="0"/>
              </a:rPr>
              <a:t> </a:t>
            </a:r>
            <a:r>
              <a:rPr kumimoji="0" lang="en-US" sz="1800" b="0" i="0" u="none" strike="noStrike" cap="none" normalizeH="0" baseline="0" dirty="0" smtClean="0">
                <a:ln>
                  <a:noFill/>
                </a:ln>
                <a:solidFill>
                  <a:srgbClr val="000000"/>
                </a:solidFill>
                <a:effectLst/>
                <a:latin typeface="inherit"/>
                <a:cs typeface="Open Sans" pitchFamily="34" charset="0"/>
              </a:rPr>
              <a:t>The underlying principles of C language are applied in other languages.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sz="1800" b="1" i="0" u="none" strike="noStrike" cap="none" normalizeH="0" baseline="0" dirty="0" smtClean="0">
                <a:ln>
                  <a:noFill/>
                </a:ln>
                <a:solidFill>
                  <a:srgbClr val="FF0000"/>
                </a:solidFill>
                <a:effectLst/>
                <a:latin typeface="inherit"/>
                <a:cs typeface="Open Sans" pitchFamily="34" charset="0"/>
              </a:rPr>
              <a:t>3</a:t>
            </a:r>
            <a:r>
              <a:rPr kumimoji="0" lang="en-US" sz="1800" b="1" i="0" u="none" strike="noStrike" cap="none" normalizeH="0" baseline="0" dirty="0" smtClean="0">
                <a:ln>
                  <a:noFill/>
                </a:ln>
                <a:solidFill>
                  <a:srgbClr val="000000"/>
                </a:solidFill>
                <a:effectLst/>
                <a:latin typeface="inherit"/>
                <a:cs typeface="Open Sans" pitchFamily="34" charset="0"/>
              </a:rPr>
              <a:t>. Structured programming language: </a:t>
            </a:r>
            <a:r>
              <a:rPr kumimoji="0" lang="en-US" sz="1800" b="0" i="0" u="none" strike="noStrike" cap="none" normalizeH="0" baseline="0" dirty="0" smtClean="0">
                <a:ln>
                  <a:noFill/>
                </a:ln>
                <a:solidFill>
                  <a:srgbClr val="000000"/>
                </a:solidFill>
                <a:effectLst/>
                <a:latin typeface="inherit"/>
                <a:cs typeface="Open Sans" pitchFamily="34" charset="0"/>
              </a:rPr>
              <a:t>A C program is a procedure-oriented language with a collection of function modules and blocks that form a complete program.</a:t>
            </a:r>
            <a:r>
              <a:rPr kumimoji="0" lang="en-US" sz="1800" b="0" i="0" u="none" strike="noStrike" cap="none" normalizeH="0" baseline="0" dirty="0" smtClean="0">
                <a:ln>
                  <a:noFill/>
                </a:ln>
                <a:solidFill>
                  <a:srgbClr val="000000"/>
                </a:solidFill>
                <a:effectLst/>
                <a:latin typeface="Open Sans" pitchFamily="34" charset="0"/>
                <a:cs typeface="Open Sans" pitchFamily="34" charset="0"/>
              </a:rPr>
              <a:t> </a:t>
            </a:r>
            <a:r>
              <a:rPr kumimoji="0" lang="en-US" sz="1800" b="0" i="0" u="none" strike="noStrike" cap="none" normalizeH="0" baseline="0" dirty="0" smtClean="0">
                <a:ln>
                  <a:noFill/>
                </a:ln>
                <a:solidFill>
                  <a:srgbClr val="000000"/>
                </a:solidFill>
                <a:effectLst/>
                <a:latin typeface="inherit"/>
                <a:cs typeface="Open Sans" pitchFamily="34" charset="0"/>
              </a:rPr>
              <a:t>The structured blocks make it easy to debug, test and maintain the program.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sz="1800" b="1" i="0" u="none" strike="noStrike" cap="none" normalizeH="0" baseline="0" dirty="0" smtClean="0">
                <a:ln>
                  <a:noFill/>
                </a:ln>
                <a:solidFill>
                  <a:srgbClr val="FF0000"/>
                </a:solidFill>
                <a:effectLst/>
                <a:latin typeface="inherit"/>
                <a:cs typeface="Open Sans" pitchFamily="34" charset="0"/>
              </a:rPr>
              <a:t>4</a:t>
            </a:r>
            <a:r>
              <a:rPr kumimoji="0" lang="en-US" sz="1800" b="1" i="0" u="none" strike="noStrike" cap="none" normalizeH="0" baseline="0" dirty="0" smtClean="0">
                <a:ln>
                  <a:noFill/>
                </a:ln>
                <a:solidFill>
                  <a:srgbClr val="000000"/>
                </a:solidFill>
                <a:effectLst/>
                <a:latin typeface="inherit"/>
                <a:cs typeface="Open Sans" pitchFamily="34" charset="0"/>
              </a:rPr>
              <a:t>. Easy to learn: </a:t>
            </a:r>
            <a:r>
              <a:rPr kumimoji="0" lang="en-US" sz="1800" b="0" i="0" u="none" strike="noStrike" cap="none" normalizeH="0" baseline="0" dirty="0" smtClean="0">
                <a:ln>
                  <a:noFill/>
                </a:ln>
                <a:solidFill>
                  <a:srgbClr val="000000"/>
                </a:solidFill>
                <a:effectLst/>
                <a:latin typeface="inherit"/>
                <a:cs typeface="Open Sans" pitchFamily="34" charset="0"/>
              </a:rPr>
              <a:t>It is very easy to learn the C language and acts as the basis for understanding other complex languages.</a:t>
            </a:r>
            <a:r>
              <a:rPr kumimoji="0" lang="en-US" sz="1800" b="0" i="0" u="none" strike="noStrike" cap="none" normalizeH="0" baseline="0" dirty="0" smtClean="0">
                <a:ln>
                  <a:noFill/>
                </a:ln>
                <a:solidFill>
                  <a:srgbClr val="000000"/>
                </a:solidFill>
                <a:effectLst/>
                <a:latin typeface="Open Sans" pitchFamily="34" charset="0"/>
                <a:cs typeface="Open Sans" pitchFamily="34" charset="0"/>
              </a:rPr>
              <a:t> </a:t>
            </a:r>
            <a:r>
              <a:rPr kumimoji="0" lang="en-US" sz="1800" b="0" i="0" u="none" strike="noStrike" cap="none" normalizeH="0" baseline="0" dirty="0" smtClean="0">
                <a:ln>
                  <a:noFill/>
                </a:ln>
                <a:solidFill>
                  <a:srgbClr val="000000"/>
                </a:solidFill>
                <a:effectLst/>
                <a:latin typeface="inherit"/>
                <a:cs typeface="Open Sans" pitchFamily="34" charset="0"/>
              </a:rPr>
              <a:t>It uses syntax similar to the English language for easy understanding.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sz="1800" b="1" i="0" u="none" strike="noStrike" cap="none" normalizeH="0" baseline="0" dirty="0" smtClean="0">
                <a:ln>
                  <a:noFill/>
                </a:ln>
                <a:solidFill>
                  <a:srgbClr val="FF0000"/>
                </a:solidFill>
                <a:effectLst/>
                <a:latin typeface="inherit"/>
                <a:cs typeface="Open Sans" pitchFamily="34" charset="0"/>
              </a:rPr>
              <a:t>5</a:t>
            </a:r>
            <a:r>
              <a:rPr kumimoji="0" lang="en-US" sz="1800" b="1" i="0" u="none" strike="noStrike" cap="none" normalizeH="0" baseline="0" dirty="0" smtClean="0">
                <a:ln>
                  <a:noFill/>
                </a:ln>
                <a:solidFill>
                  <a:srgbClr val="000000"/>
                </a:solidFill>
                <a:effectLst/>
                <a:latin typeface="inherit"/>
                <a:cs typeface="Open Sans" pitchFamily="34" charset="0"/>
              </a:rPr>
              <a:t>. Built-in function: </a:t>
            </a:r>
            <a:r>
              <a:rPr kumimoji="0" lang="en-US" sz="1800" b="0" i="0" u="none" strike="noStrike" cap="none" normalizeH="0" baseline="0" dirty="0" smtClean="0">
                <a:ln>
                  <a:noFill/>
                </a:ln>
                <a:solidFill>
                  <a:srgbClr val="000000"/>
                </a:solidFill>
                <a:effectLst/>
                <a:latin typeface="inherit"/>
                <a:cs typeface="Open Sans" pitchFamily="34" charset="0"/>
              </a:rPr>
              <a:t>The C language gives you the opportunity to use several built-in functions in the C library to develop a program.</a:t>
            </a:r>
            <a:r>
              <a:rPr kumimoji="0" lang="en-US" sz="1800" b="1" i="0" u="none" strike="noStrike" cap="none" normalizeH="0" baseline="0" dirty="0" smtClean="0">
                <a:ln>
                  <a:noFill/>
                </a:ln>
                <a:solidFill>
                  <a:srgbClr val="000000"/>
                </a:solidFill>
                <a:effectLst/>
                <a:latin typeface="inherit"/>
                <a:cs typeface="Open Sans" pitchFamily="34" charset="0"/>
              </a:rPr>
              <a:t/>
            </a:r>
            <a:br>
              <a:rPr kumimoji="0" lang="en-US" sz="1800" b="1" i="0" u="none" strike="noStrike" cap="none" normalizeH="0" baseline="0" dirty="0" smtClean="0">
                <a:ln>
                  <a:noFill/>
                </a:ln>
                <a:solidFill>
                  <a:srgbClr val="000000"/>
                </a:solidFill>
                <a:effectLst/>
                <a:latin typeface="inherit"/>
                <a:cs typeface="Open Sans" pitchFamily="34" charset="0"/>
              </a:rPr>
            </a:br>
            <a:r>
              <a:rPr kumimoji="0" lang="en-US" sz="1800" b="1" i="0" u="none" strike="noStrike" cap="none" normalizeH="0" baseline="0" dirty="0" smtClean="0">
                <a:ln>
                  <a:noFill/>
                </a:ln>
                <a:solidFill>
                  <a:srgbClr val="FF0000"/>
                </a:solidFill>
                <a:effectLst/>
                <a:latin typeface="inherit"/>
                <a:cs typeface="Open Sans" pitchFamily="34" charset="0"/>
              </a:rPr>
              <a:t>6</a:t>
            </a:r>
            <a:r>
              <a:rPr kumimoji="0" lang="en-US" sz="1800" b="1" i="0" u="none" strike="noStrike" cap="none" normalizeH="0" baseline="0" dirty="0" smtClean="0">
                <a:ln>
                  <a:noFill/>
                </a:ln>
                <a:solidFill>
                  <a:srgbClr val="000000"/>
                </a:solidFill>
                <a:effectLst/>
                <a:latin typeface="inherit"/>
                <a:cs typeface="Open Sans" pitchFamily="34" charset="0"/>
              </a:rPr>
              <a:t>. User-defined function: </a:t>
            </a:r>
            <a:r>
              <a:rPr kumimoji="0" lang="en-US" sz="1800" b="0" i="0" u="none" strike="noStrike" cap="none" normalizeH="0" baseline="0" dirty="0" smtClean="0">
                <a:ln>
                  <a:noFill/>
                </a:ln>
                <a:solidFill>
                  <a:srgbClr val="000000"/>
                </a:solidFill>
                <a:effectLst/>
                <a:latin typeface="inherit"/>
                <a:cs typeface="Open Sans" pitchFamily="34" charset="0"/>
              </a:rPr>
              <a:t>Apart from the standard function in the C library, you can create your own user-defined function to solve a specific problem.</a:t>
            </a:r>
            <a:r>
              <a:rPr kumimoji="0" lang="en-US" sz="1800" b="0" i="0" u="none" strike="noStrike" cap="none" normalizeH="0" baseline="0" dirty="0" smtClean="0">
                <a:ln>
                  <a:noFill/>
                </a:ln>
                <a:solidFill>
                  <a:srgbClr val="000000"/>
                </a:solidFill>
                <a:effectLst/>
                <a:latin typeface="Open Sans" pitchFamily="34" charset="0"/>
                <a:cs typeface="Open Sans" pitchFamily="34" charset="0"/>
              </a:rPr>
              <a:t> </a:t>
            </a:r>
            <a:r>
              <a:rPr kumimoji="0" lang="en-US" sz="1800" b="0" i="0" u="none" strike="noStrike" cap="none" normalizeH="0" baseline="0" dirty="0" smtClean="0">
                <a:ln>
                  <a:noFill/>
                </a:ln>
                <a:solidFill>
                  <a:srgbClr val="000000"/>
                </a:solidFill>
                <a:effectLst/>
                <a:latin typeface="inherit"/>
                <a:cs typeface="Open Sans" pitchFamily="34" charset="0"/>
              </a:rPr>
              <a:t>Adding more functions in the C library makes your programming work easier.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sz="1800" b="1" i="0" u="none" strike="noStrike" cap="none" normalizeH="0" baseline="0" dirty="0" smtClean="0">
                <a:ln>
                  <a:noFill/>
                </a:ln>
                <a:solidFill>
                  <a:srgbClr val="FF0000"/>
                </a:solidFill>
                <a:effectLst/>
                <a:latin typeface="inherit"/>
                <a:cs typeface="Open Sans" pitchFamily="34" charset="0"/>
              </a:rPr>
              <a:t>7</a:t>
            </a:r>
            <a:r>
              <a:rPr kumimoji="0" lang="en-US" sz="1800" b="1" i="0" u="none" strike="noStrike" cap="none" normalizeH="0" baseline="0" dirty="0" smtClean="0">
                <a:ln>
                  <a:noFill/>
                </a:ln>
                <a:solidFill>
                  <a:srgbClr val="000000"/>
                </a:solidFill>
                <a:effectLst/>
                <a:latin typeface="inherit"/>
                <a:cs typeface="Open Sans" pitchFamily="34" charset="0"/>
              </a:rPr>
              <a:t>. Explore hidden objects:</a:t>
            </a:r>
            <a:r>
              <a:rPr kumimoji="0" lang="en-US" sz="1800" b="0" i="0" u="none" strike="noStrike" cap="none" normalizeH="0" baseline="0" dirty="0" smtClean="0">
                <a:ln>
                  <a:noFill/>
                </a:ln>
                <a:solidFill>
                  <a:srgbClr val="000000"/>
                </a:solidFill>
                <a:effectLst/>
                <a:latin typeface="Open Sans" pitchFamily="34" charset="0"/>
                <a:cs typeface="Open Sans" pitchFamily="34" charset="0"/>
              </a:rPr>
              <a:t> </a:t>
            </a:r>
            <a:r>
              <a:rPr kumimoji="0" lang="en-US" sz="1800" b="0" i="0" u="none" strike="noStrike" cap="none" normalizeH="0" baseline="0" dirty="0" smtClean="0">
                <a:ln>
                  <a:noFill/>
                </a:ln>
                <a:solidFill>
                  <a:srgbClr val="000000"/>
                </a:solidFill>
                <a:effectLst/>
                <a:latin typeface="inherit"/>
                <a:cs typeface="Open Sans" pitchFamily="34" charset="0"/>
              </a:rPr>
              <a:t>In C program, you can easily access hidden or blocked objects from use by other programming languages.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lvl="0" indent="0" eaLnBrk="0" fontAlgn="base" hangingPunct="0">
              <a:spcBef>
                <a:spcPct val="0"/>
              </a:spcBef>
              <a:spcAft>
                <a:spcPct val="0"/>
              </a:spcAft>
              <a:buNone/>
            </a:pPr>
            <a:r>
              <a:rPr kumimoji="0" lang="en-US" sz="1800" b="1" i="0" u="none" strike="noStrike" cap="none" normalizeH="0" baseline="0" dirty="0" smtClean="0">
                <a:ln>
                  <a:noFill/>
                </a:ln>
                <a:solidFill>
                  <a:srgbClr val="FF0000"/>
                </a:solidFill>
                <a:effectLst/>
                <a:latin typeface="inherit"/>
                <a:cs typeface="Open Sans" pitchFamily="34" charset="0"/>
              </a:rPr>
              <a:t>8</a:t>
            </a:r>
            <a:r>
              <a:rPr kumimoji="0" lang="en-US" sz="1800" b="1" i="0" u="none" strike="noStrike" cap="none" normalizeH="0" baseline="0" dirty="0" smtClean="0">
                <a:ln>
                  <a:noFill/>
                </a:ln>
                <a:solidFill>
                  <a:srgbClr val="000000"/>
                </a:solidFill>
                <a:effectLst/>
                <a:latin typeface="inherit"/>
                <a:cs typeface="Open Sans" pitchFamily="34" charset="0"/>
              </a:rPr>
              <a:t>. Speed-up programs: </a:t>
            </a:r>
            <a:r>
              <a:rPr kumimoji="0" lang="en-US" sz="1800" b="0" i="0" u="none" strike="noStrike" cap="none" normalizeH="0" baseline="0" dirty="0" smtClean="0">
                <a:ln>
                  <a:noFill/>
                </a:ln>
                <a:solidFill>
                  <a:srgbClr val="000000"/>
                </a:solidFill>
                <a:effectLst/>
                <a:latin typeface="inherit"/>
                <a:cs typeface="Open Sans" pitchFamily="34" charset="0"/>
              </a:rPr>
              <a:t>Since other languages are based on c program, it speeds up a program which is developed using other programming languages.</a:t>
            </a:r>
            <a:r>
              <a:rPr kumimoji="0" lang="en-US" sz="1800" b="1" i="0" u="none" strike="noStrike" cap="none" normalizeH="0" baseline="0" dirty="0" smtClean="0">
                <a:ln>
                  <a:noFill/>
                </a:ln>
                <a:solidFill>
                  <a:srgbClr val="000000"/>
                </a:solidFill>
                <a:effectLst/>
                <a:latin typeface="inherit"/>
                <a:cs typeface="Open Sans" pitchFamily="34" charset="0"/>
              </a:rPr>
              <a:t/>
            </a:r>
            <a:br>
              <a:rPr kumimoji="0" lang="en-US" sz="1800" b="1" i="0" u="none" strike="noStrike" cap="none" normalizeH="0" baseline="0" dirty="0" smtClean="0">
                <a:ln>
                  <a:noFill/>
                </a:ln>
                <a:solidFill>
                  <a:srgbClr val="000000"/>
                </a:solidFill>
                <a:effectLst/>
                <a:latin typeface="inherit"/>
                <a:cs typeface="Open Sans" pitchFamily="34" charset="0"/>
              </a:rPr>
            </a:br>
            <a:r>
              <a:rPr kumimoji="0" lang="en-US" sz="1800" b="0" i="0" u="none" strike="noStrike" cap="none" normalizeH="0" baseline="0" dirty="0" smtClean="0">
                <a:ln>
                  <a:noFill/>
                </a:ln>
                <a:solidFill>
                  <a:srgbClr val="000000"/>
                </a:solidFill>
                <a:effectLst/>
                <a:latin typeface="inherit"/>
                <a:cs typeface="Open Sans" pitchFamily="34" charset="0"/>
              </a:rPr>
              <a:t>The programs in C runs faster than in other languages.</a:t>
            </a:r>
            <a:r>
              <a:rPr kumimoji="0" lang="en-US" sz="1800" b="1" i="0" u="none" strike="noStrike" cap="none" normalizeH="0" baseline="0" dirty="0" smtClean="0">
                <a:ln>
                  <a:noFill/>
                </a:ln>
                <a:solidFill>
                  <a:srgbClr val="000000"/>
                </a:solidFill>
                <a:effectLst/>
                <a:latin typeface="inherit"/>
                <a:cs typeface="Open Sans" pitchFamily="34" charset="0"/>
              </a:rPr>
              <a:t/>
            </a:r>
            <a:br>
              <a:rPr kumimoji="0" lang="en-US" sz="1800" b="1" i="0" u="none" strike="noStrike" cap="none" normalizeH="0" baseline="0" dirty="0" smtClean="0">
                <a:ln>
                  <a:noFill/>
                </a:ln>
                <a:solidFill>
                  <a:srgbClr val="000000"/>
                </a:solidFill>
                <a:effectLst/>
                <a:latin typeface="inherit"/>
                <a:cs typeface="Open Sans" pitchFamily="34" charset="0"/>
              </a:rPr>
            </a:br>
            <a:r>
              <a:rPr kumimoji="0" lang="en-US" sz="1800" b="1" i="0" u="none" strike="noStrike" cap="none" normalizeH="0" baseline="0" dirty="0" smtClean="0">
                <a:ln>
                  <a:noFill/>
                </a:ln>
                <a:solidFill>
                  <a:srgbClr val="FF0000"/>
                </a:solidFill>
                <a:effectLst/>
                <a:latin typeface="inherit"/>
                <a:cs typeface="Open Sans" pitchFamily="34" charset="0"/>
              </a:rPr>
              <a:t>9</a:t>
            </a:r>
            <a:r>
              <a:rPr kumimoji="0" lang="en-US" sz="1800" b="1" i="0" u="none" strike="noStrike" cap="none" normalizeH="0" baseline="0" dirty="0" smtClean="0">
                <a:ln>
                  <a:noFill/>
                </a:ln>
                <a:solidFill>
                  <a:srgbClr val="000000"/>
                </a:solidFill>
                <a:effectLst/>
                <a:latin typeface="inherit"/>
                <a:cs typeface="Open Sans" pitchFamily="34" charset="0"/>
              </a:rPr>
              <a:t>. Compile language: </a:t>
            </a:r>
            <a:r>
              <a:rPr kumimoji="0" lang="en-US" sz="1800" b="0" i="0" u="none" strike="noStrike" cap="none" normalizeH="0" baseline="0" dirty="0" smtClean="0">
                <a:ln>
                  <a:noFill/>
                </a:ln>
                <a:solidFill>
                  <a:srgbClr val="000000"/>
                </a:solidFill>
                <a:effectLst/>
                <a:latin typeface="inherit"/>
                <a:cs typeface="Open Sans" pitchFamily="34" charset="0"/>
              </a:rPr>
              <a:t>It enables the program code to be compacted into an executable instruction rather being translated by the interpreters.</a:t>
            </a:r>
            <a:r>
              <a:rPr kumimoji="0" lang="en-US" sz="1800" b="1" i="0" u="none" strike="noStrike" cap="none" normalizeH="0" baseline="0" dirty="0" smtClean="0">
                <a:ln>
                  <a:noFill/>
                </a:ln>
                <a:solidFill>
                  <a:srgbClr val="000000"/>
                </a:solidFill>
                <a:effectLst/>
                <a:latin typeface="inherit"/>
                <a:cs typeface="Open Sans" pitchFamily="34" charset="0"/>
              </a:rPr>
              <a:t/>
            </a:r>
            <a:br>
              <a:rPr kumimoji="0" lang="en-US" sz="1800" b="1" i="0" u="none" strike="noStrike" cap="none" normalizeH="0" baseline="0" dirty="0" smtClean="0">
                <a:ln>
                  <a:noFill/>
                </a:ln>
                <a:solidFill>
                  <a:srgbClr val="000000"/>
                </a:solidFill>
                <a:effectLst/>
                <a:latin typeface="inherit"/>
                <a:cs typeface="Open Sans" pitchFamily="34" charset="0"/>
              </a:rPr>
            </a:br>
            <a:r>
              <a:rPr kumimoji="0" lang="en-US" sz="1800" b="1" i="0" u="none" strike="noStrike" cap="none" normalizeH="0" baseline="0" dirty="0" smtClean="0">
                <a:ln>
                  <a:noFill/>
                </a:ln>
                <a:solidFill>
                  <a:srgbClr val="FF0000"/>
                </a:solidFill>
                <a:effectLst/>
                <a:latin typeface="inherit"/>
                <a:cs typeface="Open Sans" pitchFamily="34" charset="0"/>
              </a:rPr>
              <a:t>10</a:t>
            </a:r>
            <a:r>
              <a:rPr kumimoji="0" lang="en-US" sz="1800" b="1" i="0" u="none" strike="noStrike" cap="none" normalizeH="0" baseline="0" dirty="0" smtClean="0">
                <a:ln>
                  <a:noFill/>
                </a:ln>
                <a:solidFill>
                  <a:srgbClr val="000000"/>
                </a:solidFill>
                <a:effectLst/>
                <a:latin typeface="inherit"/>
                <a:cs typeface="Open Sans" pitchFamily="34" charset="0"/>
              </a:rPr>
              <a:t>. Low level of abstraction: </a:t>
            </a:r>
            <a:r>
              <a:rPr kumimoji="0" lang="en-US" sz="1800" b="0" i="0" u="none" strike="noStrike" cap="none" normalizeH="0" baseline="0" dirty="0" smtClean="0">
                <a:ln>
                  <a:noFill/>
                </a:ln>
                <a:solidFill>
                  <a:srgbClr val="000000"/>
                </a:solidFill>
                <a:effectLst/>
                <a:latin typeface="inherit"/>
                <a:cs typeface="Open Sans" pitchFamily="34" charset="0"/>
              </a:rPr>
              <a:t>The C programming language is close to system hardware specifications making it easy to know how the higher level language works and interact with the machine.</a:t>
            </a:r>
            <a:endParaRPr kumimoji="0" lang="en-US" sz="1800" b="0" i="0" u="none" strike="noStrike" cap="none" normalizeH="0" baseline="0" dirty="0" smtClean="0">
              <a:ln>
                <a:noFill/>
              </a:ln>
              <a:solidFill>
                <a:srgbClr val="111111"/>
              </a:solidFill>
              <a:effectLst/>
              <a:latin typeface="Arial" pitchFamily="34" charset="0"/>
              <a:cs typeface="Arial" pitchFamily="34" charset="0"/>
            </a:endParaRPr>
          </a:p>
          <a:p>
            <a:pPr>
              <a:buNone/>
            </a:pPr>
            <a:endParaRPr lang="en-US" sz="1400"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smtClean="0">
                <a:solidFill>
                  <a:srgbClr val="FF0000"/>
                </a:solidFill>
              </a:rPr>
              <a:t>Output</a:t>
            </a:r>
          </a:p>
        </p:txBody>
      </p:sp>
      <p:sp>
        <p:nvSpPr>
          <p:cNvPr id="76803" name="Rectangle 3"/>
          <p:cNvSpPr>
            <a:spLocks noGrp="1" noChangeArrowheads="1"/>
          </p:cNvSpPr>
          <p:nvPr>
            <p:ph type="body" idx="1"/>
          </p:nvPr>
        </p:nvSpPr>
        <p:spPr/>
        <p:txBody>
          <a:bodyPr/>
          <a:lstStyle/>
          <a:p>
            <a:pPr>
              <a:buFontTx/>
              <a:buNone/>
            </a:pPr>
            <a:r>
              <a:rPr lang="en-US" sz="3600"/>
              <a:t>size of int is: 2</a:t>
            </a:r>
          </a:p>
        </p:txBody>
      </p:sp>
    </p:spTree>
    <p:extLst>
      <p:ext uri="{BB962C8B-B14F-4D97-AF65-F5344CB8AC3E}">
        <p14:creationId xmlns:p14="http://schemas.microsoft.com/office/powerpoint/2010/main" val="17238018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Plan for Next Class</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4400" dirty="0" smtClean="0">
                <a:solidFill>
                  <a:srgbClr val="0070C0"/>
                </a:solidFill>
              </a:rPr>
              <a:t>Review of Expressions</a:t>
            </a:r>
          </a:p>
          <a:p>
            <a:r>
              <a:rPr lang="en-US" sz="4400" dirty="0" smtClean="0">
                <a:solidFill>
                  <a:srgbClr val="0070C0"/>
                </a:solidFill>
              </a:rPr>
              <a:t>Statements</a:t>
            </a:r>
          </a:p>
          <a:p>
            <a:r>
              <a:rPr lang="en-US" sz="4400" dirty="0" smtClean="0">
                <a:solidFill>
                  <a:srgbClr val="0070C0"/>
                </a:solidFill>
              </a:rPr>
              <a:t>Statements vs. Expressions</a:t>
            </a:r>
            <a:endParaRPr lang="en-US" sz="4400" dirty="0">
              <a:solidFill>
                <a:srgbClr val="0070C0"/>
              </a:solidFill>
            </a:endParaRPr>
          </a:p>
        </p:txBody>
      </p:sp>
    </p:spTree>
    <p:extLst>
      <p:ext uri="{BB962C8B-B14F-4D97-AF65-F5344CB8AC3E}">
        <p14:creationId xmlns:p14="http://schemas.microsoft.com/office/powerpoint/2010/main" val="319064592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Different Types of Tokens in C"/>
          <p:cNvPicPr>
            <a:picLocks noChangeAspect="1" noChangeArrowheads="1"/>
          </p:cNvPicPr>
          <p:nvPr/>
        </p:nvPicPr>
        <p:blipFill>
          <a:blip r:embed="rId2" cstate="print"/>
          <a:srcRect/>
          <a:stretch>
            <a:fillRect/>
          </a:stretch>
        </p:blipFill>
        <p:spPr bwMode="auto">
          <a:xfrm>
            <a:off x="2143126" y="1028700"/>
            <a:ext cx="7686675" cy="4000501"/>
          </a:xfrm>
          <a:prstGeom prst="rect">
            <a:avLst/>
          </a:prstGeom>
          <a:noFill/>
        </p:spPr>
      </p:pic>
    </p:spTree>
    <p:extLst>
      <p:ext uri="{BB962C8B-B14F-4D97-AF65-F5344CB8AC3E}">
        <p14:creationId xmlns:p14="http://schemas.microsoft.com/office/powerpoint/2010/main" val="418357858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767012" y="3505200"/>
          <a:ext cx="6657976" cy="2956560"/>
        </p:xfrm>
        <a:graphic>
          <a:graphicData uri="http://schemas.openxmlformats.org/drawingml/2006/table">
            <a:tbl>
              <a:tblPr/>
              <a:tblGrid>
                <a:gridCol w="1664494"/>
                <a:gridCol w="1664494"/>
                <a:gridCol w="1664494"/>
                <a:gridCol w="1664494"/>
              </a:tblGrid>
              <a:tr h="0">
                <a:tc>
                  <a:txBody>
                    <a:bodyPr/>
                    <a:lstStyle/>
                    <a:p>
                      <a:pPr algn="ctr" rtl="0" fontAlgn="ctr"/>
                      <a:r>
                        <a:rPr lang="en-US" dirty="0"/>
                        <a:t>auto</a:t>
                      </a:r>
                    </a:p>
                  </a:txBody>
                  <a:tcPr marL="47625" marR="47625" marT="47625" marB="47625" anchor="ctr">
                    <a:lnL>
                      <a:noFill/>
                    </a:lnL>
                    <a:lnR>
                      <a:noFill/>
                    </a:lnR>
                    <a:lnT>
                      <a:noFill/>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a:t>break</a:t>
                      </a:r>
                    </a:p>
                  </a:txBody>
                  <a:tcPr marL="47625" marR="47625" marT="47625" marB="47625" anchor="ctr">
                    <a:lnL>
                      <a:noFill/>
                    </a:lnL>
                    <a:lnR>
                      <a:noFill/>
                    </a:lnR>
                    <a:lnT>
                      <a:noFill/>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a:t>case</a:t>
                      </a:r>
                    </a:p>
                  </a:txBody>
                  <a:tcPr marL="47625" marR="47625" marT="47625" marB="47625" anchor="ctr">
                    <a:lnL>
                      <a:noFill/>
                    </a:lnL>
                    <a:lnR>
                      <a:noFill/>
                    </a:lnR>
                    <a:lnT>
                      <a:noFill/>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a:t>char</a:t>
                      </a:r>
                    </a:p>
                  </a:txBody>
                  <a:tcPr marL="47625" marR="47625" marT="47625" marB="47625" anchor="ctr">
                    <a:lnL>
                      <a:noFill/>
                    </a:lnL>
                    <a:lnR>
                      <a:noFill/>
                    </a:lnR>
                    <a:lnT>
                      <a:noFill/>
                    </a:lnT>
                    <a:lnB w="9525" cap="flat" cmpd="sng" algn="ctr">
                      <a:solidFill>
                        <a:srgbClr val="F1F1F1"/>
                      </a:solidFill>
                      <a:prstDash val="solid"/>
                      <a:round/>
                      <a:headEnd type="none" w="med" len="med"/>
                      <a:tailEnd type="none" w="med" len="med"/>
                    </a:lnB>
                    <a:solidFill>
                      <a:srgbClr val="FFFFFF"/>
                    </a:solidFill>
                  </a:tcPr>
                </a:tc>
              </a:tr>
              <a:tr h="0">
                <a:tc>
                  <a:txBody>
                    <a:bodyPr/>
                    <a:lstStyle/>
                    <a:p>
                      <a:pPr algn="ctr" rtl="0" fontAlgn="ctr"/>
                      <a:r>
                        <a:rPr lang="en-US"/>
                        <a:t>continue</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a:t>do</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a:t>default</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a:t>const</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r>
              <a:tr h="0">
                <a:tc>
                  <a:txBody>
                    <a:bodyPr/>
                    <a:lstStyle/>
                    <a:p>
                      <a:pPr algn="ctr" rtl="0" fontAlgn="ctr"/>
                      <a:r>
                        <a:rPr lang="en-US" dirty="0"/>
                        <a:t>double</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a:t>else</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a:t>enum</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a:t>extern</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r>
              <a:tr h="0">
                <a:tc>
                  <a:txBody>
                    <a:bodyPr/>
                    <a:lstStyle/>
                    <a:p>
                      <a:pPr algn="ctr" rtl="0" fontAlgn="ctr"/>
                      <a:r>
                        <a:rPr lang="en-US"/>
                        <a:t>for</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dirty="0" smtClean="0"/>
                        <a:t>If</a:t>
                      </a:r>
                      <a:endParaRPr lang="en-US" dirty="0"/>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a:t>goto</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a:t>float</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r>
              <a:tr h="0">
                <a:tc>
                  <a:txBody>
                    <a:bodyPr/>
                    <a:lstStyle/>
                    <a:p>
                      <a:pPr algn="ctr" rtl="0" fontAlgn="ctr"/>
                      <a:r>
                        <a:rPr lang="en-US"/>
                        <a:t>int</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dirty="0" smtClean="0"/>
                        <a:t>Long</a:t>
                      </a:r>
                      <a:endParaRPr lang="en-US" dirty="0"/>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a:t>register</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a:t>return</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r>
              <a:tr h="0">
                <a:tc>
                  <a:txBody>
                    <a:bodyPr/>
                    <a:lstStyle/>
                    <a:p>
                      <a:pPr algn="ctr" rtl="0" fontAlgn="ctr"/>
                      <a:r>
                        <a:rPr lang="en-US"/>
                        <a:t>signed</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dirty="0"/>
                        <a:t>static</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a:t>sizeof</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a:t>short</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r>
              <a:tr h="0">
                <a:tc>
                  <a:txBody>
                    <a:bodyPr/>
                    <a:lstStyle/>
                    <a:p>
                      <a:pPr algn="ctr" rtl="0" fontAlgn="ctr"/>
                      <a:r>
                        <a:rPr lang="en-US"/>
                        <a:t>struct</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a:t>switch</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a:t>typedef</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c>
                  <a:txBody>
                    <a:bodyPr/>
                    <a:lstStyle/>
                    <a:p>
                      <a:pPr algn="ctr" rtl="0" fontAlgn="ctr"/>
                      <a:r>
                        <a:rPr lang="en-US"/>
                        <a:t>union</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FFFFF"/>
                    </a:solidFill>
                  </a:tcPr>
                </a:tc>
              </a:tr>
              <a:tr h="0">
                <a:tc>
                  <a:txBody>
                    <a:bodyPr/>
                    <a:lstStyle/>
                    <a:p>
                      <a:pPr algn="ctr" rtl="0" fontAlgn="ctr"/>
                      <a:r>
                        <a:rPr lang="en-US"/>
                        <a:t>void</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a:t>while</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a:t>volatile</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c>
                  <a:txBody>
                    <a:bodyPr/>
                    <a:lstStyle/>
                    <a:p>
                      <a:pPr algn="ctr" rtl="0" fontAlgn="ctr"/>
                      <a:r>
                        <a:rPr lang="en-US" dirty="0"/>
                        <a:t>unsigned</a:t>
                      </a:r>
                    </a:p>
                  </a:txBody>
                  <a:tcPr marL="47625" marR="47625" marT="47625" marB="47625"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solidFill>
                      <a:srgbClr val="F1F1F1"/>
                    </a:solidFill>
                  </a:tcPr>
                </a:tc>
              </a:tr>
            </a:tbl>
          </a:graphicData>
        </a:graphic>
      </p:graphicFrame>
      <p:sp>
        <p:nvSpPr>
          <p:cNvPr id="4097" name="Rectangle 1"/>
          <p:cNvSpPr>
            <a:spLocks noChangeArrowheads="1"/>
          </p:cNvSpPr>
          <p:nvPr/>
        </p:nvSpPr>
        <p:spPr bwMode="auto">
          <a:xfrm>
            <a:off x="1676400" y="634931"/>
            <a:ext cx="8458200" cy="2754600"/>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fontAlgn="base">
              <a:spcBef>
                <a:spcPct val="0"/>
              </a:spcBef>
              <a:spcAft>
                <a:spcPct val="0"/>
              </a:spcAft>
            </a:pPr>
            <a:r>
              <a:rPr lang="en-US" sz="2300" dirty="0">
                <a:solidFill>
                  <a:srgbClr val="444444"/>
                </a:solidFill>
                <a:latin typeface="Georgia" pitchFamily="18" charset="0"/>
                <a:cs typeface="Arial" pitchFamily="34" charset="0"/>
              </a:rPr>
              <a:t> </a:t>
            </a:r>
          </a:p>
          <a:p>
            <a:pPr eaLnBrk="0" fontAlgn="base" hangingPunct="0">
              <a:spcBef>
                <a:spcPct val="0"/>
              </a:spcBef>
              <a:spcAft>
                <a:spcPct val="0"/>
              </a:spcAft>
              <a:buFont typeface="Arial" pitchFamily="34" charset="0"/>
              <a:buChar char="•"/>
            </a:pPr>
            <a:r>
              <a:rPr lang="en-US" sz="2000" dirty="0">
                <a:solidFill>
                  <a:srgbClr val="444444"/>
                </a:solidFill>
                <a:latin typeface="Georgia" pitchFamily="18" charset="0"/>
                <a:cs typeface="Arial" pitchFamily="34" charset="0"/>
              </a:rPr>
              <a:t>Keywords in C language are the pre-defined &amp; reserved words, each having its own significance and hence has a specific function associated with it.</a:t>
            </a:r>
          </a:p>
          <a:p>
            <a:pPr eaLnBrk="0" fontAlgn="base" hangingPunct="0">
              <a:spcBef>
                <a:spcPct val="0"/>
              </a:spcBef>
              <a:spcAft>
                <a:spcPct val="0"/>
              </a:spcAft>
              <a:buFont typeface="Arial" pitchFamily="34" charset="0"/>
              <a:buChar char="•"/>
            </a:pPr>
            <a:r>
              <a:rPr lang="en-US" sz="2000" dirty="0">
                <a:solidFill>
                  <a:srgbClr val="444444"/>
                </a:solidFill>
                <a:latin typeface="Georgia" pitchFamily="18" charset="0"/>
                <a:cs typeface="Arial" pitchFamily="34" charset="0"/>
              </a:rPr>
              <a:t> We can’t simply use keywords for assigning variable names, as it would connote a totally different meaning altogether and would be erroneous. </a:t>
            </a:r>
          </a:p>
          <a:p>
            <a:pPr eaLnBrk="0" fontAlgn="base" hangingPunct="0">
              <a:spcBef>
                <a:spcPct val="0"/>
              </a:spcBef>
              <a:spcAft>
                <a:spcPct val="0"/>
              </a:spcAft>
              <a:buFont typeface="Arial" pitchFamily="34" charset="0"/>
              <a:buChar char="•"/>
            </a:pPr>
            <a:r>
              <a:rPr lang="en-US" sz="2000" dirty="0">
                <a:solidFill>
                  <a:srgbClr val="444444"/>
                </a:solidFill>
                <a:latin typeface="Georgia" pitchFamily="18" charset="0"/>
                <a:cs typeface="Arial" pitchFamily="34" charset="0"/>
              </a:rPr>
              <a:t>There are a total of 32 keywords offered in C.</a:t>
            </a:r>
            <a:endParaRPr lang="en-US" sz="2000" dirty="0">
              <a:latin typeface="Arial" pitchFamily="34" charset="0"/>
              <a:cs typeface="Arial" pitchFamily="34" charset="0"/>
            </a:endParaRPr>
          </a:p>
          <a:p>
            <a:pPr eaLnBrk="0" fontAlgn="base" hangingPunct="0">
              <a:spcBef>
                <a:spcPct val="0"/>
              </a:spcBef>
              <a:spcAft>
                <a:spcPct val="0"/>
              </a:spcAft>
              <a:buFont typeface="Arial" pitchFamily="34" charset="0"/>
              <a:buChar char="•"/>
            </a:pPr>
            <a:r>
              <a:rPr lang="en-US" sz="2000" b="1" dirty="0">
                <a:solidFill>
                  <a:srgbClr val="444444"/>
                </a:solidFill>
                <a:latin typeface="inherit"/>
                <a:cs typeface="Arial" pitchFamily="34" charset="0"/>
              </a:rPr>
              <a:t>Key takeaway:</a:t>
            </a:r>
            <a:r>
              <a:rPr lang="en-US" sz="2000" dirty="0">
                <a:solidFill>
                  <a:srgbClr val="444444"/>
                </a:solidFill>
                <a:latin typeface="Georgia" pitchFamily="18" charset="0"/>
                <a:cs typeface="Arial" pitchFamily="34" charset="0"/>
              </a:rPr>
              <a:t> All the keywords in C are lowercase in nature.</a:t>
            </a:r>
            <a:endParaRPr lang="en-US" sz="2000" dirty="0">
              <a:latin typeface="Arial" pitchFamily="34" charset="0"/>
              <a:cs typeface="Arial" pitchFamily="34" charset="0"/>
            </a:endParaRPr>
          </a:p>
          <a:p>
            <a:pPr eaLnBrk="0" fontAlgn="base" hangingPunct="0">
              <a:spcBef>
                <a:spcPct val="0"/>
              </a:spcBef>
              <a:spcAft>
                <a:spcPct val="0"/>
              </a:spcAft>
            </a:pPr>
            <a:r>
              <a:rPr lang="en-US" dirty="0">
                <a:latin typeface="Arial" pitchFamily="34" charset="0"/>
                <a:cs typeface="Arial" pitchFamily="34" charset="0"/>
              </a:rPr>
              <a:t/>
            </a:r>
            <a:br>
              <a:rPr lang="en-US" dirty="0">
                <a:latin typeface="Arial" pitchFamily="34" charset="0"/>
                <a:cs typeface="Arial" pitchFamily="34" charset="0"/>
              </a:rPr>
            </a:br>
            <a:endParaRPr lang="en-US" dirty="0">
              <a:latin typeface="Arial" pitchFamily="34" charset="0"/>
              <a:cs typeface="Arial" pitchFamily="34" charset="0"/>
            </a:endParaRPr>
          </a:p>
        </p:txBody>
      </p:sp>
      <p:sp>
        <p:nvSpPr>
          <p:cNvPr id="5" name="TextBox 4"/>
          <p:cNvSpPr txBox="1"/>
          <p:nvPr/>
        </p:nvSpPr>
        <p:spPr>
          <a:xfrm>
            <a:off x="4495801" y="76201"/>
            <a:ext cx="3778599" cy="769441"/>
          </a:xfrm>
          <a:prstGeom prst="rect">
            <a:avLst/>
          </a:prstGeom>
          <a:noFill/>
        </p:spPr>
        <p:txBody>
          <a:bodyPr wrap="none" rtlCol="0">
            <a:spAutoFit/>
          </a:bodyPr>
          <a:lstStyle/>
          <a:p>
            <a:r>
              <a:rPr lang="en-US" sz="4400" dirty="0">
                <a:solidFill>
                  <a:srgbClr val="FF0000"/>
                </a:solidFill>
                <a:latin typeface="Georgia" pitchFamily="18" charset="0"/>
                <a:cs typeface="Arial" pitchFamily="34" charset="0"/>
              </a:rPr>
              <a:t>Keywords in C</a:t>
            </a:r>
            <a:endParaRPr lang="en-US" sz="4400" dirty="0">
              <a:solidFill>
                <a:srgbClr val="FF0000"/>
              </a:solidFill>
            </a:endParaRPr>
          </a:p>
        </p:txBody>
      </p:sp>
    </p:spTree>
    <p:extLst>
      <p:ext uri="{BB962C8B-B14F-4D97-AF65-F5344CB8AC3E}">
        <p14:creationId xmlns:p14="http://schemas.microsoft.com/office/powerpoint/2010/main" val="320290338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868362"/>
          </a:xfrm>
        </p:spPr>
        <p:txBody>
          <a:bodyPr/>
          <a:lstStyle/>
          <a:p>
            <a:r>
              <a:rPr lang="en-US" dirty="0" smtClean="0">
                <a:solidFill>
                  <a:srgbClr val="FF0000"/>
                </a:solidFill>
              </a:rPr>
              <a:t> User Defined Identifiers in C</a:t>
            </a:r>
            <a:endParaRPr lang="en-US" dirty="0">
              <a:solidFill>
                <a:srgbClr val="FF0000"/>
              </a:solidFill>
            </a:endParaRPr>
          </a:p>
        </p:txBody>
      </p:sp>
      <p:sp>
        <p:nvSpPr>
          <p:cNvPr id="3" name="Content Placeholder 2"/>
          <p:cNvSpPr>
            <a:spLocks noGrp="1"/>
          </p:cNvSpPr>
          <p:nvPr>
            <p:ph idx="1"/>
          </p:nvPr>
        </p:nvSpPr>
        <p:spPr/>
        <p:txBody>
          <a:bodyPr>
            <a:normAutofit fontScale="62500" lnSpcReduction="20000"/>
          </a:bodyPr>
          <a:lstStyle/>
          <a:p>
            <a:pPr fontAlgn="base"/>
            <a:r>
              <a:rPr lang="en-US" dirty="0" smtClean="0"/>
              <a:t>The </a:t>
            </a:r>
            <a:r>
              <a:rPr lang="en-US" dirty="0"/>
              <a:t>C programmer has the provision to give names of his own choice to variables, arrays, and functions. These are called identifiers in C. The user may use the combination of different character sets available in the C language to name an identifier but, there are certain rules to be abided by the user on his part when naming identifiers, otherwise the situation would prove to be dicey.</a:t>
            </a:r>
          </a:p>
          <a:p>
            <a:pPr fontAlgn="base"/>
            <a:r>
              <a:rPr lang="en-US" b="1" dirty="0"/>
              <a:t>Rules for Identifiers in C –</a:t>
            </a:r>
            <a:endParaRPr lang="en-US" dirty="0"/>
          </a:p>
          <a:p>
            <a:pPr fontAlgn="base"/>
            <a:r>
              <a:rPr lang="en-US" b="1" dirty="0"/>
              <a:t>First character:</a:t>
            </a:r>
            <a:r>
              <a:rPr lang="en-US" dirty="0"/>
              <a:t> The first character of the identifier should necessarily begin with either an alphabet or an underscore. It cannot begin with a digit.</a:t>
            </a:r>
          </a:p>
          <a:p>
            <a:pPr fontAlgn="base"/>
            <a:r>
              <a:rPr lang="en-US" b="1" dirty="0"/>
              <a:t>No special characters:</a:t>
            </a:r>
            <a:r>
              <a:rPr lang="en-US" dirty="0"/>
              <a:t> C does not support the use of special characters while naming an identifier. For instance, special characters like comma or punctuation marks can’t be used.</a:t>
            </a:r>
          </a:p>
          <a:p>
            <a:pPr fontAlgn="base"/>
            <a:r>
              <a:rPr lang="en-US" b="1" dirty="0"/>
              <a:t>No keywords:</a:t>
            </a:r>
            <a:r>
              <a:rPr lang="en-US" dirty="0"/>
              <a:t> The use of keywords as identifiers is strictly prohibited, as they are reserved words which we have already discussed.</a:t>
            </a:r>
          </a:p>
          <a:p>
            <a:pPr fontAlgn="base"/>
            <a:r>
              <a:rPr lang="en-US" b="1" dirty="0"/>
              <a:t>No white space:</a:t>
            </a:r>
            <a:r>
              <a:rPr lang="en-US" dirty="0"/>
              <a:t> White spaces include blank spaces, newline, carriage return, and horizontal tab, which can’t be used.</a:t>
            </a:r>
          </a:p>
          <a:p>
            <a:pPr fontAlgn="base"/>
            <a:r>
              <a:rPr lang="en-US" b="1" dirty="0"/>
              <a:t>Word limit:</a:t>
            </a:r>
            <a:r>
              <a:rPr lang="en-US" dirty="0"/>
              <a:t> The identifier name can have an arbitrarily long sequence that should not exceed 31 characters, otherwise, it would be insignificant.</a:t>
            </a:r>
          </a:p>
          <a:p>
            <a:pPr fontAlgn="base"/>
            <a:r>
              <a:rPr lang="en-US" b="1" dirty="0"/>
              <a:t>Case sensitive:</a:t>
            </a:r>
            <a:r>
              <a:rPr lang="en-US" dirty="0"/>
              <a:t> Uppercase and lowercase characters are treated differently.</a:t>
            </a:r>
          </a:p>
          <a:p>
            <a:pPr>
              <a:buNone/>
            </a:pPr>
            <a:endParaRPr lang="en-US" dirty="0"/>
          </a:p>
        </p:txBody>
      </p:sp>
    </p:spTree>
    <p:extLst>
      <p:ext uri="{BB962C8B-B14F-4D97-AF65-F5344CB8AC3E}">
        <p14:creationId xmlns:p14="http://schemas.microsoft.com/office/powerpoint/2010/main" val="276161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Cons of C Language</a:t>
            </a:r>
            <a:endParaRPr lang="en-US" dirty="0">
              <a:solidFill>
                <a:srgbClr val="FF0000"/>
              </a:solidFill>
            </a:endParaRPr>
          </a:p>
        </p:txBody>
      </p:sp>
      <p:sp>
        <p:nvSpPr>
          <p:cNvPr id="3" name="Content Placeholder 2"/>
          <p:cNvSpPr>
            <a:spLocks noGrp="1"/>
          </p:cNvSpPr>
          <p:nvPr>
            <p:ph idx="1"/>
          </p:nvPr>
        </p:nvSpPr>
        <p:spPr>
          <a:xfrm>
            <a:off x="228601" y="1507067"/>
            <a:ext cx="11844866" cy="5232400"/>
          </a:xfrm>
        </p:spPr>
        <p:txBody>
          <a:bodyPr>
            <a:normAutofit fontScale="25000" lnSpcReduction="20000"/>
          </a:bodyPr>
          <a:lstStyle/>
          <a:p>
            <a:pPr marL="0" indent="0" fontAlgn="base">
              <a:buNone/>
            </a:pPr>
            <a:r>
              <a:rPr lang="en-US" sz="7200" b="1" dirty="0" smtClean="0"/>
              <a:t>1</a:t>
            </a:r>
            <a:r>
              <a:rPr lang="en-US" sz="7200" b="1" dirty="0"/>
              <a:t>. Data security: </a:t>
            </a:r>
            <a:r>
              <a:rPr lang="en-US" sz="7200" dirty="0"/>
              <a:t>There is a lot of buffer overflow in C language and this can lead to overwriting information in the memory. When pointers are updated with the incorrect data, it will result in memory corruption.</a:t>
            </a:r>
            <a:r>
              <a:rPr lang="en-US" sz="7200" b="1" dirty="0"/>
              <a:t/>
            </a:r>
            <a:br>
              <a:rPr lang="en-US" sz="7200" b="1" dirty="0"/>
            </a:br>
            <a:r>
              <a:rPr lang="en-US" sz="7200" b="1" dirty="0" smtClean="0"/>
              <a:t>2</a:t>
            </a:r>
            <a:r>
              <a:rPr lang="en-US" sz="7200" b="1" dirty="0"/>
              <a:t>. No run-time checking: </a:t>
            </a:r>
            <a:r>
              <a:rPr lang="en-US" sz="7200" dirty="0"/>
              <a:t>The C language does not allow runtime checking making it difficult to fix the bugs if you extend the program. Mostly it does compile type checking.</a:t>
            </a:r>
          </a:p>
          <a:p>
            <a:pPr marL="0" indent="0" fontAlgn="base">
              <a:buNone/>
            </a:pPr>
            <a:r>
              <a:rPr lang="en-US" sz="7200" b="1" dirty="0"/>
              <a:t>3. No strict type checking: </a:t>
            </a:r>
            <a:r>
              <a:rPr lang="en-US" sz="7200" dirty="0"/>
              <a:t>When passing data to the parameters, there is no strict data type checking since we can pass an integer value to the parameter. No confirmation of the right data type is used.</a:t>
            </a:r>
          </a:p>
          <a:p>
            <a:pPr marL="0" indent="0" fontAlgn="base">
              <a:buNone/>
            </a:pPr>
            <a:r>
              <a:rPr lang="en-US" sz="7200" b="1" dirty="0"/>
              <a:t>4. No code-reuse: </a:t>
            </a:r>
            <a:r>
              <a:rPr lang="en-US" sz="7200" dirty="0"/>
              <a:t>C language doesn’t have OOP features which support source code reusability. It doesn’t support constructors and destructors.</a:t>
            </a:r>
            <a:r>
              <a:rPr lang="en-US" sz="7200" b="1" dirty="0"/>
              <a:t/>
            </a:r>
            <a:br>
              <a:rPr lang="en-US" sz="7200" b="1" dirty="0"/>
            </a:br>
            <a:r>
              <a:rPr lang="en-US" sz="7200" b="1" dirty="0" smtClean="0"/>
              <a:t>5</a:t>
            </a:r>
            <a:r>
              <a:rPr lang="en-US" sz="7200" b="1" dirty="0"/>
              <a:t>. Namespace concept: </a:t>
            </a:r>
            <a:r>
              <a:rPr lang="en-US" sz="7200" dirty="0"/>
              <a:t>C language doesn’t support program namespace thus, it is impossible to declare two variables at the same time like in the C++ program.</a:t>
            </a:r>
          </a:p>
          <a:p>
            <a:pPr marL="0" indent="0" fontAlgn="base">
              <a:buNone/>
            </a:pPr>
            <a:r>
              <a:rPr lang="en-US" sz="7200" b="1" dirty="0"/>
              <a:t>6. No OOP concepts:</a:t>
            </a:r>
            <a:r>
              <a:rPr lang="en-US" sz="7200" dirty="0"/>
              <a:t> Object-oriented programming concepts like data abstraction, polymorphism, inheritance, and other C++ programming concepts are not supported in the C language. Every algorithm in C is a set of function calls.</a:t>
            </a:r>
          </a:p>
          <a:p>
            <a:pPr marL="0" indent="0" fontAlgn="base">
              <a:buNone/>
            </a:pPr>
            <a:r>
              <a:rPr lang="en-US" sz="7200" b="1" dirty="0"/>
              <a:t>7. Effects on Today’s programming:</a:t>
            </a:r>
            <a:r>
              <a:rPr lang="en-US" sz="7200" dirty="0"/>
              <a:t> C program does not support enough library functions which can be used to handle today’s complex programming </a:t>
            </a:r>
            <a:r>
              <a:rPr lang="en-US" sz="7200" dirty="0" smtClean="0"/>
              <a:t>environment like Web Apps.</a:t>
            </a:r>
            <a:r>
              <a:rPr lang="en-US" sz="7200" b="1" dirty="0"/>
              <a:t/>
            </a:r>
            <a:br>
              <a:rPr lang="en-US" sz="7200" b="1" dirty="0"/>
            </a:br>
            <a:r>
              <a:rPr lang="en-US" sz="7200" b="1" dirty="0" smtClean="0"/>
              <a:t>8</a:t>
            </a:r>
            <a:r>
              <a:rPr lang="en-US" sz="7200" b="1" dirty="0"/>
              <a:t>. Real-world problems: </a:t>
            </a:r>
            <a:r>
              <a:rPr lang="en-US" sz="7200" dirty="0"/>
              <a:t>It cannot be used to solve the real-world programming challenges.</a:t>
            </a:r>
          </a:p>
          <a:p>
            <a:pPr marL="0" indent="0" fontAlgn="base">
              <a:buNone/>
            </a:pPr>
            <a:r>
              <a:rPr lang="en-US" sz="7200" b="1" dirty="0"/>
              <a:t>9. Extending the program issues: </a:t>
            </a:r>
            <a:r>
              <a:rPr lang="en-US" sz="7200" dirty="0"/>
              <a:t>When you extend the program, it will be very difficult for you to fix any errors and bugs. The C language is effective when dealing with simple projects.</a:t>
            </a:r>
            <a:r>
              <a:rPr lang="en-US" sz="7200" b="1" dirty="0"/>
              <a:t/>
            </a:r>
            <a:br>
              <a:rPr lang="en-US" sz="7200" b="1" dirty="0"/>
            </a:br>
            <a:r>
              <a:rPr lang="en-US" sz="7200" b="1" dirty="0" smtClean="0"/>
              <a:t>10</a:t>
            </a:r>
            <a:r>
              <a:rPr lang="en-US" sz="7200" b="1" dirty="0"/>
              <a:t>. High-level constructs:</a:t>
            </a:r>
            <a:r>
              <a:rPr lang="en-US" sz="7200" dirty="0"/>
              <a:t> You need to manually create the high-level constructs in C programming language. Third party libraries and other solutions need to be configured before use</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 applications "/>
          <p:cNvPicPr>
            <a:picLocks noChangeAspect="1" noChangeArrowheads="1"/>
          </p:cNvPicPr>
          <p:nvPr/>
        </p:nvPicPr>
        <p:blipFill>
          <a:blip r:embed="rId2"/>
          <a:srcRect/>
          <a:stretch>
            <a:fillRect/>
          </a:stretch>
        </p:blipFill>
        <p:spPr bwMode="auto">
          <a:xfrm>
            <a:off x="348346" y="1295400"/>
            <a:ext cx="11640455" cy="5410201"/>
          </a:xfrm>
          <a:prstGeom prst="rect">
            <a:avLst/>
          </a:prstGeom>
          <a:noFill/>
        </p:spPr>
      </p:pic>
      <p:sp>
        <p:nvSpPr>
          <p:cNvPr id="5" name="TextBox 4"/>
          <p:cNvSpPr txBox="1"/>
          <p:nvPr/>
        </p:nvSpPr>
        <p:spPr>
          <a:xfrm>
            <a:off x="2133601" y="54114"/>
            <a:ext cx="5879751" cy="707886"/>
          </a:xfrm>
          <a:prstGeom prst="rect">
            <a:avLst/>
          </a:prstGeom>
          <a:noFill/>
        </p:spPr>
        <p:txBody>
          <a:bodyPr wrap="none" rtlCol="0">
            <a:spAutoFit/>
          </a:bodyPr>
          <a:lstStyle/>
          <a:p>
            <a:r>
              <a:rPr lang="en-US" sz="4000" dirty="0" smtClean="0">
                <a:solidFill>
                  <a:srgbClr val="FF0000"/>
                </a:solidFill>
              </a:rPr>
              <a:t>Applications of C  Language</a:t>
            </a:r>
            <a:endParaRPr lang="en-US" sz="4000"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6400" y="274638"/>
            <a:ext cx="10972800" cy="1143000"/>
          </a:xfrm>
        </p:spPr>
        <p:txBody>
          <a:bodyPr/>
          <a:lstStyle/>
          <a:p>
            <a:r>
              <a:rPr lang="en-US" dirty="0" smtClean="0">
                <a:solidFill>
                  <a:srgbClr val="FF0000"/>
                </a:solidFill>
              </a:rPr>
              <a:t>Applications of C Language</a:t>
            </a:r>
            <a:endParaRPr lang="en-US" dirty="0">
              <a:solidFill>
                <a:srgbClr val="FF0000"/>
              </a:solidFill>
            </a:endParaRPr>
          </a:p>
        </p:txBody>
      </p:sp>
      <p:pic>
        <p:nvPicPr>
          <p:cNvPr id="21506" name="Picture 2" descr="What are the applications of C programming? - Quora"/>
          <p:cNvPicPr>
            <a:picLocks noChangeAspect="1" noChangeArrowheads="1"/>
          </p:cNvPicPr>
          <p:nvPr/>
        </p:nvPicPr>
        <p:blipFill>
          <a:blip r:embed="rId2" cstate="print"/>
          <a:srcRect/>
          <a:stretch>
            <a:fillRect/>
          </a:stretch>
        </p:blipFill>
        <p:spPr bwMode="auto">
          <a:xfrm>
            <a:off x="556957" y="1752600"/>
            <a:ext cx="11228643" cy="4764483"/>
          </a:xfrm>
          <a:prstGeom prst="rect">
            <a:avLst/>
          </a:prstGeom>
          <a:noFill/>
        </p:spPr>
      </p:pic>
    </p:spTree>
    <p:extLst>
      <p:ext uri="{BB962C8B-B14F-4D97-AF65-F5344CB8AC3E}">
        <p14:creationId xmlns:p14="http://schemas.microsoft.com/office/powerpoint/2010/main" val="41368571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lstStyle/>
          <a:p>
            <a:r>
              <a:rPr lang="en-US" dirty="0" smtClean="0">
                <a:solidFill>
                  <a:srgbClr val="FF0000"/>
                </a:solidFill>
              </a:rPr>
              <a:t>Application Categories of C</a:t>
            </a:r>
            <a:endParaRPr lang="en-US" dirty="0">
              <a:solidFill>
                <a:srgbClr val="FF0000"/>
              </a:solidFill>
            </a:endParaRPr>
          </a:p>
        </p:txBody>
      </p:sp>
      <p:pic>
        <p:nvPicPr>
          <p:cNvPr id="23554" name="Picture 2" descr="https://1.bp.blogspot.com/-YAc-397M3-Q/XoDk0KO_nHI/AAAAAAAAAOM/HNmiHf0kn90A95tC-nJrN4240sPwIp5fgCLcBGAsYHQ/s640/Applications-of-C-Programming.png"/>
          <p:cNvPicPr>
            <a:picLocks noChangeAspect="1" noChangeArrowheads="1"/>
          </p:cNvPicPr>
          <p:nvPr/>
        </p:nvPicPr>
        <p:blipFill>
          <a:blip r:embed="rId2" cstate="print"/>
          <a:srcRect/>
          <a:stretch>
            <a:fillRect/>
          </a:stretch>
        </p:blipFill>
        <p:spPr bwMode="auto">
          <a:xfrm>
            <a:off x="2336800" y="1857376"/>
            <a:ext cx="6604000" cy="2943225"/>
          </a:xfrm>
          <a:prstGeom prst="rect">
            <a:avLst/>
          </a:prstGeom>
          <a:noFill/>
        </p:spPr>
      </p:pic>
    </p:spTree>
    <p:extLst>
      <p:ext uri="{BB962C8B-B14F-4D97-AF65-F5344CB8AC3E}">
        <p14:creationId xmlns:p14="http://schemas.microsoft.com/office/powerpoint/2010/main" val="1425993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When to Use C Language?</a:t>
            </a:r>
            <a:endParaRPr lang="en-US" dirty="0">
              <a:solidFill>
                <a:srgbClr val="FF0000"/>
              </a:solidFill>
            </a:endParaRPr>
          </a:p>
        </p:txBody>
      </p:sp>
      <p:sp>
        <p:nvSpPr>
          <p:cNvPr id="3" name="Content Placeholder 2"/>
          <p:cNvSpPr>
            <a:spLocks noGrp="1"/>
          </p:cNvSpPr>
          <p:nvPr>
            <p:ph idx="1"/>
          </p:nvPr>
        </p:nvSpPr>
        <p:spPr>
          <a:xfrm>
            <a:off x="203200" y="1600201"/>
            <a:ext cx="11785600" cy="4525963"/>
          </a:xfrm>
        </p:spPr>
        <p:txBody>
          <a:bodyPr/>
          <a:lstStyle/>
          <a:p>
            <a:pPr marL="514350" indent="-514350">
              <a:buFont typeface="+mj-lt"/>
              <a:buAutoNum type="arabicPeriod"/>
            </a:pPr>
            <a:r>
              <a:rPr lang="en-US" dirty="0" smtClean="0"/>
              <a:t>Apps need Efficiency</a:t>
            </a:r>
          </a:p>
          <a:p>
            <a:pPr marL="514350" indent="-514350">
              <a:buFont typeface="+mj-lt"/>
              <a:buAutoNum type="arabicPeriod"/>
            </a:pPr>
            <a:r>
              <a:rPr lang="en-US" dirty="0" smtClean="0"/>
              <a:t>Apps work Close to Platform (H/W and S/W)</a:t>
            </a:r>
          </a:p>
          <a:p>
            <a:pPr marL="514350" indent="-514350">
              <a:buFont typeface="+mj-lt"/>
              <a:buAutoNum type="arabicPeriod"/>
            </a:pPr>
            <a:r>
              <a:rPr lang="en-US" dirty="0" smtClean="0"/>
              <a:t>Apps need to violate Data Type Safety</a:t>
            </a:r>
          </a:p>
          <a:p>
            <a:pPr marL="514350" indent="-514350">
              <a:buFont typeface="+mj-lt"/>
              <a:buAutoNum type="arabicPeriod"/>
            </a:pPr>
            <a:r>
              <a:rPr lang="en-US" dirty="0" smtClean="0"/>
              <a:t>Apps work in Resource Constraint environments</a:t>
            </a:r>
          </a:p>
          <a:p>
            <a:pPr marL="514350" indent="-514350">
              <a:buFont typeface="+mj-lt"/>
              <a:buAutoNum type="arabicPeriod"/>
            </a:pPr>
            <a:r>
              <a:rPr lang="en-US" dirty="0" smtClean="0"/>
              <a:t>Apps need standalone/Compiled form of Code</a:t>
            </a:r>
          </a:p>
          <a:p>
            <a:pPr marL="514350" indent="-514350">
              <a:buFont typeface="+mj-lt"/>
              <a:buAutoNum type="arabicPeriod"/>
            </a:pPr>
            <a:r>
              <a:rPr lang="en-US" dirty="0" smtClean="0"/>
              <a:t>Apps need to use Rich Libraries</a:t>
            </a:r>
          </a:p>
          <a:p>
            <a:endParaRPr lang="en-US" dirty="0"/>
          </a:p>
        </p:txBody>
      </p:sp>
      <p:pic>
        <p:nvPicPr>
          <p:cNvPr id="47105" name="Picture 1"/>
          <p:cNvPicPr>
            <a:picLocks noChangeAspect="1" noChangeArrowheads="1"/>
          </p:cNvPicPr>
          <p:nvPr/>
        </p:nvPicPr>
        <p:blipFill>
          <a:blip r:embed="rId2"/>
          <a:srcRect l="5625" t="33704" r="33403" b="10000"/>
          <a:stretch>
            <a:fillRect/>
          </a:stretch>
        </p:blipFill>
        <p:spPr bwMode="auto">
          <a:xfrm>
            <a:off x="7535498" y="3555121"/>
            <a:ext cx="4656502" cy="3125079"/>
          </a:xfrm>
          <a:prstGeom prst="rect">
            <a:avLst/>
          </a:prstGeom>
          <a:noFill/>
          <a:ln w="9525">
            <a:noFill/>
            <a:miter lim="800000"/>
            <a:headEnd/>
            <a:tailEnd/>
          </a:ln>
          <a:effectLst/>
        </p:spPr>
      </p:pic>
    </p:spTree>
    <p:extLst>
      <p:ext uri="{BB962C8B-B14F-4D97-AF65-F5344CB8AC3E}">
        <p14:creationId xmlns:p14="http://schemas.microsoft.com/office/powerpoint/2010/main" val="1768970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933" y="0"/>
            <a:ext cx="11921067" cy="680509"/>
          </a:xfrm>
        </p:spPr>
        <p:txBody>
          <a:bodyPr>
            <a:normAutofit fontScale="90000"/>
          </a:bodyPr>
          <a:lstStyle/>
          <a:p>
            <a:r>
              <a:rPr lang="en-US" dirty="0" smtClean="0">
                <a:solidFill>
                  <a:srgbClr val="FF0000"/>
                </a:solidFill>
              </a:rPr>
              <a:t> </a:t>
            </a:r>
            <a:r>
              <a:rPr lang="en-US" sz="4400" dirty="0" smtClean="0">
                <a:solidFill>
                  <a:srgbClr val="FF0000"/>
                </a:solidFill>
              </a:rPr>
              <a:t>Structured Programming Concepts</a:t>
            </a:r>
            <a:endParaRPr lang="en-US" sz="4400" dirty="0">
              <a:solidFill>
                <a:srgbClr val="FF0000"/>
              </a:solidFill>
            </a:endParaRPr>
          </a:p>
        </p:txBody>
      </p:sp>
      <p:sp>
        <p:nvSpPr>
          <p:cNvPr id="3" name="Subtitle 2"/>
          <p:cNvSpPr>
            <a:spLocks noGrp="1"/>
          </p:cNvSpPr>
          <p:nvPr>
            <p:ph type="subTitle" idx="1"/>
          </p:nvPr>
        </p:nvSpPr>
        <p:spPr>
          <a:xfrm>
            <a:off x="142875" y="523876"/>
            <a:ext cx="11905192" cy="6190188"/>
          </a:xfrm>
        </p:spPr>
        <p:txBody>
          <a:bodyPr>
            <a:normAutofit fontScale="77500" lnSpcReduction="20000"/>
          </a:bodyPr>
          <a:lstStyle/>
          <a:p>
            <a:pPr marL="514350" indent="-514350" algn="l">
              <a:buFont typeface="+mj-lt"/>
              <a:buAutoNum type="arabicPeriod"/>
            </a:pPr>
            <a:r>
              <a:rPr lang="en-US" sz="3400" b="1" dirty="0" smtClean="0">
                <a:solidFill>
                  <a:srgbClr val="002060"/>
                </a:solidFill>
                <a:latin typeface="+mj-lt"/>
              </a:rPr>
              <a:t>C -  Introduction</a:t>
            </a:r>
          </a:p>
          <a:p>
            <a:pPr marL="971550" lvl="1" indent="-514350" algn="l">
              <a:buFont typeface="Arial" pitchFamily="34" charset="0"/>
              <a:buChar char="•"/>
            </a:pPr>
            <a:r>
              <a:rPr lang="en-US" sz="3000" b="1" dirty="0" smtClean="0">
                <a:solidFill>
                  <a:srgbClr val="002060"/>
                </a:solidFill>
              </a:rPr>
              <a:t>Characteristics of C Language</a:t>
            </a:r>
          </a:p>
          <a:p>
            <a:pPr marL="971550" lvl="1" indent="-514350" algn="l">
              <a:buFont typeface="Arial" pitchFamily="34" charset="0"/>
              <a:buChar char="•"/>
            </a:pPr>
            <a:r>
              <a:rPr lang="en-US" sz="3000" b="1" dirty="0" smtClean="0">
                <a:solidFill>
                  <a:srgbClr val="002060"/>
                </a:solidFill>
              </a:rPr>
              <a:t>Features of C Language</a:t>
            </a:r>
          </a:p>
          <a:p>
            <a:pPr marL="971550" lvl="1" indent="-514350" algn="l">
              <a:buFont typeface="Arial" pitchFamily="34" charset="0"/>
              <a:buChar char="•"/>
            </a:pPr>
            <a:r>
              <a:rPr lang="en-US" sz="3000" b="1" dirty="0" smtClean="0">
                <a:solidFill>
                  <a:srgbClr val="002060"/>
                </a:solidFill>
              </a:rPr>
              <a:t>Pros and Cons of C</a:t>
            </a:r>
          </a:p>
          <a:p>
            <a:pPr marL="971550" lvl="1" indent="-514350" algn="l">
              <a:buFont typeface="Arial" pitchFamily="34" charset="0"/>
              <a:buChar char="•"/>
            </a:pPr>
            <a:r>
              <a:rPr lang="en-US" sz="3000" b="1" dirty="0" smtClean="0">
                <a:solidFill>
                  <a:srgbClr val="002060"/>
                </a:solidFill>
              </a:rPr>
              <a:t>Applications of C</a:t>
            </a:r>
          </a:p>
          <a:p>
            <a:pPr marL="971550" lvl="1" indent="-514350" algn="l">
              <a:buFont typeface="Arial" pitchFamily="34" charset="0"/>
              <a:buChar char="•"/>
            </a:pPr>
            <a:r>
              <a:rPr lang="en-US" sz="3000" b="1" dirty="0" smtClean="0">
                <a:solidFill>
                  <a:srgbClr val="002060"/>
                </a:solidFill>
              </a:rPr>
              <a:t>When to Use and When not use  C Language for Apps development</a:t>
            </a:r>
          </a:p>
          <a:p>
            <a:pPr marL="914400" lvl="1" indent="-457200" algn="l"/>
            <a:endParaRPr lang="en-US" sz="3400" b="1" dirty="0" smtClean="0">
              <a:solidFill>
                <a:srgbClr val="002060"/>
              </a:solidFill>
              <a:latin typeface="+mj-lt"/>
            </a:endParaRPr>
          </a:p>
          <a:p>
            <a:pPr marL="514350" indent="-514350" algn="l">
              <a:buAutoNum type="arabicPeriod" startAt="2"/>
            </a:pPr>
            <a:r>
              <a:rPr lang="en-US" sz="3400" b="1" dirty="0" smtClean="0">
                <a:solidFill>
                  <a:srgbClr val="C00000"/>
                </a:solidFill>
                <a:latin typeface="+mj-lt"/>
              </a:rPr>
              <a:t>C – Syntax Discussion Topics</a:t>
            </a:r>
          </a:p>
          <a:p>
            <a:pPr marL="842963" lvl="1" indent="-385763" algn="l">
              <a:buFont typeface="Arial" pitchFamily="34" charset="0"/>
              <a:buChar char="•"/>
            </a:pPr>
            <a:r>
              <a:rPr lang="en-US" sz="3200" b="1" dirty="0" smtClean="0">
                <a:solidFill>
                  <a:srgbClr val="C00000"/>
                </a:solidFill>
                <a:latin typeface="+mj-lt"/>
              </a:rPr>
              <a:t>C Program Structure</a:t>
            </a:r>
          </a:p>
          <a:p>
            <a:pPr marL="842963" lvl="1" indent="-385763" algn="l">
              <a:buFont typeface="Arial" pitchFamily="34" charset="0"/>
              <a:buChar char="•"/>
            </a:pPr>
            <a:r>
              <a:rPr lang="en-US" sz="3200" dirty="0" smtClean="0">
                <a:solidFill>
                  <a:srgbClr val="C00000"/>
                </a:solidFill>
              </a:rPr>
              <a:t>Character Set</a:t>
            </a:r>
          </a:p>
          <a:p>
            <a:pPr marL="842963" lvl="1" indent="-385763" algn="l">
              <a:buFont typeface="Arial" pitchFamily="34" charset="0"/>
              <a:buChar char="•"/>
            </a:pPr>
            <a:r>
              <a:rPr lang="en-US" sz="3200" dirty="0" smtClean="0">
                <a:solidFill>
                  <a:srgbClr val="C00000"/>
                </a:solidFill>
              </a:rPr>
              <a:t>Coding Scheme</a:t>
            </a:r>
          </a:p>
          <a:p>
            <a:pPr marL="842963" lvl="1" indent="-385763" algn="l">
              <a:buFont typeface="Arial" pitchFamily="34" charset="0"/>
              <a:buChar char="•"/>
            </a:pPr>
            <a:r>
              <a:rPr lang="en-US" sz="3200" dirty="0" smtClean="0">
                <a:solidFill>
                  <a:srgbClr val="C00000"/>
                </a:solidFill>
              </a:rPr>
              <a:t>C Tokens</a:t>
            </a:r>
          </a:p>
          <a:p>
            <a:pPr marL="842963" lvl="1" indent="-385763" algn="l">
              <a:buFont typeface="Arial" pitchFamily="34" charset="0"/>
              <a:buChar char="•"/>
            </a:pPr>
            <a:r>
              <a:rPr lang="en-US" sz="3200" dirty="0" smtClean="0">
                <a:solidFill>
                  <a:srgbClr val="C00000"/>
                </a:solidFill>
              </a:rPr>
              <a:t>Keywords</a:t>
            </a:r>
          </a:p>
          <a:p>
            <a:pPr marL="842963" lvl="1" indent="-385763" algn="l">
              <a:buFont typeface="Arial" pitchFamily="34" charset="0"/>
              <a:buChar char="•"/>
            </a:pPr>
            <a:r>
              <a:rPr lang="en-US" sz="3200" dirty="0" smtClean="0">
                <a:solidFill>
                  <a:srgbClr val="C00000"/>
                </a:solidFill>
              </a:rPr>
              <a:t>Constants and Literals </a:t>
            </a:r>
          </a:p>
          <a:p>
            <a:pPr marL="842963" lvl="1" indent="-385763" algn="l">
              <a:buFont typeface="Arial" pitchFamily="34" charset="0"/>
              <a:buChar char="•"/>
            </a:pPr>
            <a:r>
              <a:rPr lang="en-US" sz="3200" dirty="0" smtClean="0">
                <a:solidFill>
                  <a:srgbClr val="C00000"/>
                </a:solidFill>
              </a:rPr>
              <a:t>Identifiers and Variables</a:t>
            </a:r>
          </a:p>
          <a:p>
            <a:pPr marL="842963" lvl="1" indent="-385763" algn="l">
              <a:buFont typeface="Arial" pitchFamily="34" charset="0"/>
              <a:buChar char="•"/>
            </a:pPr>
            <a:r>
              <a:rPr lang="en-US" sz="3200" dirty="0" smtClean="0">
                <a:solidFill>
                  <a:srgbClr val="C00000"/>
                </a:solidFill>
              </a:rPr>
              <a:t>Data Types</a:t>
            </a:r>
          </a:p>
          <a:p>
            <a:pPr marL="971550" lvl="1" indent="-514350" algn="l"/>
            <a:endParaRPr lang="en-US" sz="3000" b="1" dirty="0" smtClean="0">
              <a:latin typeface="+mj-lt"/>
            </a:endParaRPr>
          </a:p>
          <a:p>
            <a:pPr marL="514350" indent="-514350" algn="l"/>
            <a:r>
              <a:rPr lang="en-US" sz="3400" b="1" dirty="0" smtClean="0">
                <a:solidFill>
                  <a:srgbClr val="00B050"/>
                </a:solidFill>
                <a:latin typeface="+mj-lt"/>
              </a:rPr>
              <a:t>3.  Next Class C Syntax (Expressions, Statements)</a:t>
            </a:r>
          </a:p>
          <a:p>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When not use C Language?</a:t>
            </a:r>
            <a:endParaRPr lang="en-US" dirty="0">
              <a:solidFill>
                <a:srgbClr val="FF0000"/>
              </a:solidFill>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Reliability of Apps are primary Concern</a:t>
            </a:r>
          </a:p>
          <a:p>
            <a:pPr marL="514350" indent="-514350">
              <a:buFont typeface="+mj-lt"/>
              <a:buAutoNum type="arabicPeriod"/>
            </a:pPr>
            <a:r>
              <a:rPr lang="en-US" dirty="0" smtClean="0"/>
              <a:t>Performance is Not a Concern</a:t>
            </a:r>
          </a:p>
          <a:p>
            <a:pPr marL="514350" indent="-514350">
              <a:buFont typeface="+mj-lt"/>
              <a:buAutoNum type="arabicPeriod"/>
            </a:pPr>
            <a:r>
              <a:rPr lang="en-US" dirty="0" smtClean="0"/>
              <a:t>Prototyping of Apps</a:t>
            </a:r>
          </a:p>
          <a:p>
            <a:pPr marL="514350" indent="-514350">
              <a:buFont typeface="+mj-lt"/>
              <a:buAutoNum type="arabicPeriod"/>
            </a:pPr>
            <a:r>
              <a:rPr lang="en-US" dirty="0" smtClean="0"/>
              <a:t>Platform interoperability is very important</a:t>
            </a:r>
          </a:p>
          <a:p>
            <a:pPr marL="514350" indent="-514350">
              <a:buFont typeface="+mj-lt"/>
              <a:buAutoNum type="arabicPeriod"/>
            </a:pPr>
            <a:r>
              <a:rPr lang="en-US" dirty="0" smtClean="0"/>
              <a:t>Unbearable Apps Code</a:t>
            </a:r>
            <a:endParaRPr lang="en-US" dirty="0"/>
          </a:p>
        </p:txBody>
      </p:sp>
    </p:spTree>
    <p:extLst>
      <p:ext uri="{BB962C8B-B14F-4D97-AF65-F5344CB8AC3E}">
        <p14:creationId xmlns:p14="http://schemas.microsoft.com/office/powerpoint/2010/main" val="14674061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068387"/>
          </a:xfrm>
        </p:spPr>
        <p:txBody>
          <a:bodyPr/>
          <a:lstStyle/>
          <a:p>
            <a:r>
              <a:rPr lang="en-US" dirty="0" smtClean="0">
                <a:solidFill>
                  <a:srgbClr val="C00000"/>
                </a:solidFill>
              </a:rPr>
              <a:t>C applications</a:t>
            </a:r>
            <a:endParaRPr lang="en-US" dirty="0">
              <a:solidFill>
                <a:srgbClr val="C00000"/>
              </a:solidFill>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13045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2475" y="2000251"/>
            <a:ext cx="8391525" cy="2585323"/>
          </a:xfrm>
          <a:prstGeom prst="rect">
            <a:avLst/>
          </a:prstGeom>
        </p:spPr>
        <p:txBody>
          <a:bodyPr wrap="square">
            <a:spAutoFit/>
          </a:bodyPr>
          <a:lstStyle/>
          <a:p>
            <a:r>
              <a:rPr lang="en-US" b="0" i="0" dirty="0" smtClean="0">
                <a:solidFill>
                  <a:srgbClr val="2F353E"/>
                </a:solidFill>
                <a:effectLst/>
                <a:latin typeface="Rubik"/>
              </a:rPr>
              <a:t>1. Type of Application</a:t>
            </a:r>
          </a:p>
          <a:p>
            <a:r>
              <a:rPr lang="en-US" dirty="0" smtClean="0"/>
              <a:t/>
            </a:r>
            <a:br>
              <a:rPr lang="en-US" dirty="0" smtClean="0"/>
            </a:br>
            <a:r>
              <a:rPr lang="en-US" dirty="0"/>
              <a:t>2. Identify Your Platform</a:t>
            </a:r>
          </a:p>
          <a:p>
            <a:r>
              <a:rPr lang="en-US" dirty="0" smtClean="0"/>
              <a:t/>
            </a:r>
            <a:br>
              <a:rPr lang="en-US" dirty="0" smtClean="0"/>
            </a:br>
            <a:r>
              <a:rPr lang="en-US" dirty="0"/>
              <a:t>3. Maintainability</a:t>
            </a:r>
          </a:p>
          <a:p>
            <a:r>
              <a:rPr lang="en-US" dirty="0" smtClean="0"/>
              <a:t/>
            </a:r>
            <a:br>
              <a:rPr lang="en-US" dirty="0" smtClean="0"/>
            </a:br>
            <a:r>
              <a:rPr lang="en-US" dirty="0"/>
              <a:t>4. Scalability, Performance and Security</a:t>
            </a:r>
          </a:p>
          <a:p>
            <a:r>
              <a:rPr lang="en-US" dirty="0" smtClean="0"/>
              <a:t/>
            </a:r>
            <a:br>
              <a:rPr lang="en-US" dirty="0" smtClean="0"/>
            </a:br>
            <a:endParaRPr lang="en-US" dirty="0"/>
          </a:p>
        </p:txBody>
      </p:sp>
      <p:sp>
        <p:nvSpPr>
          <p:cNvPr id="3" name="Title 2"/>
          <p:cNvSpPr>
            <a:spLocks noGrp="1"/>
          </p:cNvSpPr>
          <p:nvPr>
            <p:ph type="title"/>
          </p:nvPr>
        </p:nvSpPr>
        <p:spPr>
          <a:xfrm>
            <a:off x="0" y="384175"/>
            <a:ext cx="12191999" cy="1325563"/>
          </a:xfrm>
        </p:spPr>
        <p:txBody>
          <a:bodyPr>
            <a:normAutofit/>
          </a:bodyPr>
          <a:lstStyle/>
          <a:p>
            <a:r>
              <a:rPr lang="en-US" sz="4000" dirty="0">
                <a:solidFill>
                  <a:srgbClr val="FF0000"/>
                </a:solidFill>
              </a:rPr>
              <a:t>Picking The Right Programming Language for Your </a:t>
            </a:r>
            <a:r>
              <a:rPr lang="en-US" sz="4000" dirty="0" smtClean="0">
                <a:solidFill>
                  <a:srgbClr val="FF0000"/>
                </a:solidFill>
              </a:rPr>
              <a:t>Apps</a:t>
            </a:r>
            <a:endParaRPr lang="en-US" sz="4000" dirty="0">
              <a:solidFill>
                <a:srgbClr val="FF0000"/>
              </a:solidFill>
            </a:endParaRPr>
          </a:p>
        </p:txBody>
      </p:sp>
    </p:spTree>
    <p:extLst>
      <p:ext uri="{BB962C8B-B14F-4D97-AF65-F5344CB8AC3E}">
        <p14:creationId xmlns:p14="http://schemas.microsoft.com/office/powerpoint/2010/main" val="353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1" y="85725"/>
            <a:ext cx="11877674" cy="6432530"/>
          </a:xfrm>
          <a:prstGeom prst="rect">
            <a:avLst/>
          </a:prstGeom>
        </p:spPr>
        <p:txBody>
          <a:bodyPr wrap="square">
            <a:spAutoFit/>
          </a:bodyPr>
          <a:lstStyle/>
          <a:p>
            <a:r>
              <a:rPr lang="en-US" sz="2800" dirty="0">
                <a:solidFill>
                  <a:srgbClr val="FF0000"/>
                </a:solidFill>
              </a:rPr>
              <a:t>Benefits of C Language Over Other Programming Languages</a:t>
            </a:r>
          </a:p>
          <a:p>
            <a:pPr marL="342900" indent="-342900">
              <a:buFont typeface="+mj-lt"/>
              <a:buAutoNum type="arabicPeriod"/>
            </a:pPr>
            <a:r>
              <a:rPr lang="en-US" sz="2000" dirty="0">
                <a:solidFill>
                  <a:srgbClr val="002060"/>
                </a:solidFill>
              </a:rPr>
              <a:t>C is a powerful programming language that offers several benefits over other languages. </a:t>
            </a:r>
          </a:p>
          <a:p>
            <a:pPr marL="342900" indent="-342900">
              <a:buFont typeface="+mj-lt"/>
              <a:buAutoNum type="arabicPeriod"/>
            </a:pPr>
            <a:r>
              <a:rPr lang="en-US" sz="2000" dirty="0" smtClean="0">
                <a:solidFill>
                  <a:srgbClr val="002060"/>
                </a:solidFill>
              </a:rPr>
              <a:t>C </a:t>
            </a:r>
            <a:r>
              <a:rPr lang="en-US" sz="2000" dirty="0">
                <a:solidFill>
                  <a:srgbClr val="002060"/>
                </a:solidFill>
              </a:rPr>
              <a:t>is a universal language that can be used for various applications. </a:t>
            </a:r>
          </a:p>
          <a:p>
            <a:pPr marL="342900" indent="-342900">
              <a:buFont typeface="+mj-lt"/>
              <a:buAutoNum type="arabicPeriod"/>
            </a:pPr>
            <a:r>
              <a:rPr lang="en-US" sz="2000" dirty="0">
                <a:solidFill>
                  <a:srgbClr val="002060"/>
                </a:solidFill>
              </a:rPr>
              <a:t>C is a very efficient language that can write code that is both fast and reliable. </a:t>
            </a:r>
          </a:p>
          <a:p>
            <a:pPr marL="342900" indent="-342900">
              <a:buFont typeface="+mj-lt"/>
              <a:buAutoNum type="arabicPeriod"/>
            </a:pPr>
            <a:r>
              <a:rPr lang="en-US" sz="2000" dirty="0">
                <a:solidFill>
                  <a:srgbClr val="002060"/>
                </a:solidFill>
              </a:rPr>
              <a:t>C is a portable language, meaning that code written in C can be easily compiled and run on various platforms. </a:t>
            </a:r>
          </a:p>
          <a:p>
            <a:pPr marL="342900" indent="-342900">
              <a:buFont typeface="+mj-lt"/>
              <a:buAutoNum type="arabicPeriod"/>
            </a:pPr>
            <a:r>
              <a:rPr lang="en-US" sz="2000" dirty="0">
                <a:solidFill>
                  <a:srgbClr val="002060"/>
                </a:solidFill>
              </a:rPr>
              <a:t>C is a well-established language with a large and active community of developers constantly working on improving and creating new tools and libraries</a:t>
            </a:r>
            <a:r>
              <a:rPr lang="en-US" sz="2000" dirty="0" smtClean="0">
                <a:solidFill>
                  <a:srgbClr val="002060"/>
                </a:solidFill>
              </a:rPr>
              <a:t>.</a:t>
            </a:r>
          </a:p>
          <a:p>
            <a:endParaRPr lang="en-US" sz="2000" dirty="0" smtClean="0">
              <a:solidFill>
                <a:srgbClr val="002060"/>
              </a:solidFill>
            </a:endParaRPr>
          </a:p>
          <a:p>
            <a:r>
              <a:rPr lang="en-US" sz="2400" dirty="0" smtClean="0">
                <a:solidFill>
                  <a:srgbClr val="C00000"/>
                </a:solidFill>
              </a:rPr>
              <a:t>Key </a:t>
            </a:r>
            <a:r>
              <a:rPr lang="en-US" sz="2400" dirty="0">
                <a:solidFill>
                  <a:srgbClr val="C00000"/>
                </a:solidFill>
              </a:rPr>
              <a:t>Features of C Programming Language</a:t>
            </a:r>
          </a:p>
          <a:p>
            <a:pPr marL="342900" indent="-342900">
              <a:buFont typeface="+mj-lt"/>
              <a:buAutoNum type="arabicPeriod"/>
            </a:pPr>
            <a:r>
              <a:rPr lang="en-US" sz="2000" dirty="0">
                <a:solidFill>
                  <a:srgbClr val="00B050"/>
                </a:solidFill>
              </a:rPr>
              <a:t>C is a general-purpose computer programming language for system administration, network programming, and embedded software. </a:t>
            </a:r>
          </a:p>
          <a:p>
            <a:pPr marL="342900" indent="-342900">
              <a:buFont typeface="+mj-lt"/>
              <a:buAutoNum type="arabicPeriod"/>
            </a:pPr>
            <a:r>
              <a:rPr lang="en-US" sz="2000" dirty="0">
                <a:solidFill>
                  <a:srgbClr val="00B050"/>
                </a:solidFill>
              </a:rPr>
              <a:t>It has several features that make it desirable for these applications: </a:t>
            </a:r>
          </a:p>
          <a:p>
            <a:pPr marL="342900" indent="-342900">
              <a:buFont typeface="+mj-lt"/>
              <a:buAutoNum type="arabicPeriod"/>
            </a:pPr>
            <a:r>
              <a:rPr lang="en-US" sz="2000" dirty="0">
                <a:solidFill>
                  <a:srgbClr val="00B050"/>
                </a:solidFill>
              </a:rPr>
              <a:t>C program syntax is easy to learn and read; this makes debugging code more accessible and faster.</a:t>
            </a:r>
          </a:p>
          <a:p>
            <a:pPr marL="342900" indent="-342900">
              <a:buFont typeface="+mj-lt"/>
              <a:buAutoNum type="arabicPeriod"/>
            </a:pPr>
            <a:r>
              <a:rPr lang="en-US" sz="2000" dirty="0">
                <a:solidFill>
                  <a:srgbClr val="00B050"/>
                </a:solidFill>
              </a:rPr>
              <a:t>C programs are relatively short compared to other languages, which reduces the time needed to complete them.</a:t>
            </a:r>
          </a:p>
          <a:p>
            <a:pPr marL="342900" indent="-342900">
              <a:buFont typeface="+mj-lt"/>
              <a:buAutoNum type="arabicPeriod"/>
            </a:pPr>
            <a:r>
              <a:rPr lang="en-US" sz="2000" dirty="0">
                <a:solidFill>
                  <a:srgbClr val="00B050"/>
                </a:solidFill>
              </a:rPr>
              <a:t>C is a powerful programming language that enables developers to create sophisticated software systems. </a:t>
            </a:r>
          </a:p>
          <a:p>
            <a:pPr marL="342900" indent="-342900">
              <a:buFont typeface="+mj-lt"/>
              <a:buAutoNum type="arabicPeriod"/>
            </a:pPr>
            <a:r>
              <a:rPr lang="en-US" sz="2000" dirty="0">
                <a:solidFill>
                  <a:srgbClr val="00B050"/>
                </a:solidFill>
              </a:rPr>
              <a:t>The language is fast, efficient, and easy to learn, making it a popular choice for many applications. </a:t>
            </a:r>
          </a:p>
          <a:p>
            <a:pPr marL="342900" indent="-342900">
              <a:buFont typeface="+mj-lt"/>
              <a:buAutoNum type="arabicPeriod"/>
            </a:pPr>
            <a:r>
              <a:rPr lang="en-US" sz="2000" dirty="0">
                <a:solidFill>
                  <a:srgbClr val="00B050"/>
                </a:solidFill>
              </a:rPr>
              <a:t>C is also portable, meaning that programs written in C can be easily ported to other platforms.</a:t>
            </a:r>
          </a:p>
          <a:p>
            <a:pPr marL="342900" indent="-342900">
              <a:buFont typeface="+mj-lt"/>
              <a:buAutoNum type="arabicPeriod"/>
            </a:pPr>
            <a:r>
              <a:rPr lang="en-US" sz="2000" dirty="0">
                <a:solidFill>
                  <a:srgbClr val="00B050"/>
                </a:solidFill>
              </a:rPr>
              <a:t>C has been around for many years (it was first released in 1979), so many libraries and tools are available that facilitate its use</a:t>
            </a:r>
            <a:r>
              <a:rPr lang="en-US" sz="2000" dirty="0" smtClean="0">
                <a:solidFill>
                  <a:srgbClr val="00B050"/>
                </a:solidFill>
              </a:rPr>
              <a:t>.</a:t>
            </a:r>
            <a:endParaRPr lang="en-US" sz="2000" dirty="0">
              <a:solidFill>
                <a:srgbClr val="00B050"/>
              </a:solidFill>
            </a:endParaRPr>
          </a:p>
        </p:txBody>
      </p:sp>
    </p:spTree>
    <p:extLst>
      <p:ext uri="{BB962C8B-B14F-4D97-AF65-F5344CB8AC3E}">
        <p14:creationId xmlns:p14="http://schemas.microsoft.com/office/powerpoint/2010/main" val="3286810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01725"/>
          </a:xfrm>
        </p:spPr>
        <p:txBody>
          <a:bodyPr/>
          <a:lstStyle/>
          <a:p>
            <a:r>
              <a:rPr lang="en-US" dirty="0" smtClean="0">
                <a:solidFill>
                  <a:srgbClr val="C00000"/>
                </a:solidFill>
              </a:rPr>
              <a:t>Programming Language used ?</a:t>
            </a:r>
            <a:endParaRPr lang="en-US" dirty="0">
              <a:solidFill>
                <a:srgbClr val="C00000"/>
              </a:solidFill>
            </a:endParaRPr>
          </a:p>
        </p:txBody>
      </p:sp>
      <p:sp>
        <p:nvSpPr>
          <p:cNvPr id="3" name="Content Placeholder 2"/>
          <p:cNvSpPr>
            <a:spLocks noGrp="1"/>
          </p:cNvSpPr>
          <p:nvPr>
            <p:ph idx="1"/>
          </p:nvPr>
        </p:nvSpPr>
        <p:spPr/>
        <p:txBody>
          <a:bodyPr/>
          <a:lstStyle/>
          <a:p>
            <a:pPr fontAlgn="base"/>
            <a:r>
              <a:rPr lang="en-US" dirty="0" smtClean="0"/>
              <a:t> </a:t>
            </a:r>
            <a:r>
              <a:rPr lang="en-US" dirty="0"/>
              <a:t>Gaming and Animation</a:t>
            </a:r>
          </a:p>
          <a:p>
            <a:pPr fontAlgn="base"/>
            <a:r>
              <a:rPr lang="en-US" dirty="0" smtClean="0"/>
              <a:t> Compiler Development</a:t>
            </a:r>
            <a:endParaRPr lang="en-US" dirty="0"/>
          </a:p>
          <a:p>
            <a:r>
              <a:rPr lang="en-US" dirty="0" smtClean="0"/>
              <a:t> Web Browser</a:t>
            </a:r>
          </a:p>
          <a:p>
            <a:r>
              <a:rPr lang="en-US" dirty="0" smtClean="0"/>
              <a:t>OS and File System</a:t>
            </a:r>
          </a:p>
          <a:p>
            <a:r>
              <a:rPr lang="en-US" dirty="0" smtClean="0"/>
              <a:t>Multimedia Tools</a:t>
            </a:r>
          </a:p>
          <a:p>
            <a:pPr marL="0" indent="0">
              <a:buNone/>
            </a:pPr>
            <a:endParaRPr lang="en-US" dirty="0" smtClean="0"/>
          </a:p>
          <a:p>
            <a:pPr marL="0" indent="0">
              <a:buNone/>
            </a:pPr>
            <a:r>
              <a:rPr lang="en-US" dirty="0"/>
              <a:t/>
            </a:r>
            <a:br>
              <a:rPr lang="en-US" dirty="0"/>
            </a:br>
            <a:r>
              <a:rPr lang="en-US" dirty="0" smtClean="0"/>
              <a:t/>
            </a:r>
            <a:br>
              <a:rPr lang="en-US" dirty="0" smtClean="0"/>
            </a:br>
            <a:endParaRPr lang="en-US" dirty="0"/>
          </a:p>
        </p:txBody>
      </p:sp>
    </p:spTree>
    <p:extLst>
      <p:ext uri="{BB962C8B-B14F-4D97-AF65-F5344CB8AC3E}">
        <p14:creationId xmlns:p14="http://schemas.microsoft.com/office/powerpoint/2010/main" val="2065564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7155"/>
            <a:ext cx="12192000" cy="7171194"/>
          </a:xfrm>
          <a:prstGeom prst="rect">
            <a:avLst/>
          </a:prstGeom>
        </p:spPr>
        <p:txBody>
          <a:bodyPr wrap="square">
            <a:spAutoFit/>
          </a:bodyPr>
          <a:lstStyle/>
          <a:p>
            <a:r>
              <a:rPr lang="en-US" sz="2000" dirty="0" smtClean="0">
                <a:solidFill>
                  <a:srgbClr val="C00000"/>
                </a:solidFill>
              </a:rPr>
              <a:t>1</a:t>
            </a:r>
            <a:r>
              <a:rPr lang="en-US" sz="2000" dirty="0">
                <a:solidFill>
                  <a:srgbClr val="C00000"/>
                </a:solidFill>
              </a:rPr>
              <a:t>. Operating Systems:-</a:t>
            </a:r>
          </a:p>
          <a:p>
            <a:pPr marL="285750" indent="-285750">
              <a:buFont typeface="Arial" panose="020B0604020202020204" pitchFamily="34" charset="0"/>
              <a:buChar char="•"/>
            </a:pPr>
            <a:r>
              <a:rPr lang="en-US" sz="2000" dirty="0"/>
              <a:t>What is better than writing your own operating system? And yes, with the help of the C programming language, you can write your own operating system. </a:t>
            </a:r>
            <a:endParaRPr lang="en-US" sz="2000" dirty="0" smtClean="0"/>
          </a:p>
          <a:p>
            <a:pPr marL="285750" indent="-285750">
              <a:buFont typeface="Arial" panose="020B0604020202020204" pitchFamily="34" charset="0"/>
              <a:buChar char="•"/>
            </a:pPr>
            <a:r>
              <a:rPr lang="en-US" sz="2000" dirty="0" smtClean="0"/>
              <a:t>Windows </a:t>
            </a:r>
            <a:r>
              <a:rPr lang="en-US" sz="2000" dirty="0"/>
              <a:t>Kernel, Linux Kernel and Apple’s OS X kernel are mostly written in C</a:t>
            </a:r>
            <a:r>
              <a:rPr lang="en-US" sz="2000" dirty="0" smtClean="0"/>
              <a:t>.</a:t>
            </a:r>
            <a:endParaRPr lang="en-US" sz="2000" dirty="0"/>
          </a:p>
          <a:p>
            <a:r>
              <a:rPr lang="en-US" sz="2000" dirty="0">
                <a:solidFill>
                  <a:srgbClr val="C00000"/>
                </a:solidFill>
              </a:rPr>
              <a:t>2. GUI:-</a:t>
            </a:r>
          </a:p>
          <a:p>
            <a:pPr marL="285750" indent="-285750">
              <a:buFont typeface="Arial" panose="020B0604020202020204" pitchFamily="34" charset="0"/>
              <a:buChar char="•"/>
            </a:pPr>
            <a:r>
              <a:rPr lang="en-US" sz="2000" dirty="0"/>
              <a:t>It stands for Graphical User Interface. </a:t>
            </a:r>
            <a:endParaRPr lang="en-US" sz="2000" dirty="0" smtClean="0"/>
          </a:p>
          <a:p>
            <a:pPr marL="285750" indent="-285750">
              <a:buFont typeface="Arial" panose="020B0604020202020204" pitchFamily="34" charset="0"/>
              <a:buChar char="•"/>
            </a:pPr>
            <a:r>
              <a:rPr lang="en-US" sz="2000" dirty="0" smtClean="0"/>
              <a:t>The </a:t>
            </a:r>
            <a:r>
              <a:rPr lang="en-US" sz="2000" dirty="0"/>
              <a:t>C programming language also helps in developing popular adobe </a:t>
            </a:r>
            <a:r>
              <a:rPr lang="en-US" sz="2000" dirty="0" err="1"/>
              <a:t>softwares</a:t>
            </a:r>
            <a:r>
              <a:rPr lang="en-US" sz="2000" dirty="0"/>
              <a:t> like Photoshop, Premier Pro, Illustrator etc.</a:t>
            </a:r>
          </a:p>
          <a:p>
            <a:r>
              <a:rPr lang="en-US" sz="2000" dirty="0" smtClean="0">
                <a:solidFill>
                  <a:srgbClr val="C00000"/>
                </a:solidFill>
              </a:rPr>
              <a:t>3</a:t>
            </a:r>
            <a:r>
              <a:rPr lang="en-US" sz="2000" dirty="0">
                <a:solidFill>
                  <a:srgbClr val="C00000"/>
                </a:solidFill>
              </a:rPr>
              <a:t>. Embedded Systems:-</a:t>
            </a:r>
          </a:p>
          <a:p>
            <a:pPr marL="285750" indent="-285750">
              <a:buFont typeface="Arial" panose="020B0604020202020204" pitchFamily="34" charset="0"/>
              <a:buChar char="•"/>
            </a:pPr>
            <a:r>
              <a:rPr lang="en-US" sz="2000" dirty="0"/>
              <a:t>In daily life, we use different embedded systems like coffee machines, microwaves, climate control systems etc</a:t>
            </a:r>
            <a:r>
              <a:rPr lang="en-US" sz="2000" dirty="0" smtClean="0"/>
              <a:t>.</a:t>
            </a:r>
          </a:p>
          <a:p>
            <a:pPr marL="285750" indent="-285750">
              <a:buFont typeface="Arial" panose="020B0604020202020204" pitchFamily="34" charset="0"/>
              <a:buChar char="•"/>
            </a:pPr>
            <a:r>
              <a:rPr lang="en-US" sz="2000" dirty="0" smtClean="0"/>
              <a:t>These </a:t>
            </a:r>
            <a:r>
              <a:rPr lang="en-US" sz="2000" dirty="0"/>
              <a:t>all are mostly programmed in C.</a:t>
            </a:r>
          </a:p>
          <a:p>
            <a:r>
              <a:rPr lang="en-US" sz="2000" dirty="0" smtClean="0">
                <a:solidFill>
                  <a:srgbClr val="C00000"/>
                </a:solidFill>
              </a:rPr>
              <a:t>4</a:t>
            </a:r>
            <a:r>
              <a:rPr lang="en-US" sz="2000" dirty="0">
                <a:solidFill>
                  <a:srgbClr val="C00000"/>
                </a:solidFill>
              </a:rPr>
              <a:t>. Database:-</a:t>
            </a:r>
          </a:p>
          <a:p>
            <a:pPr marL="285750" indent="-285750">
              <a:buFont typeface="Arial" panose="020B0604020202020204" pitchFamily="34" charset="0"/>
              <a:buChar char="•"/>
            </a:pPr>
            <a:r>
              <a:rPr lang="en-US" sz="2000" dirty="0"/>
              <a:t>The C programming language helps in developing the popular database management system, MySQL.</a:t>
            </a:r>
          </a:p>
          <a:p>
            <a:r>
              <a:rPr lang="en-US" sz="2000" dirty="0" smtClean="0">
                <a:solidFill>
                  <a:srgbClr val="C00000"/>
                </a:solidFill>
              </a:rPr>
              <a:t>5</a:t>
            </a:r>
            <a:r>
              <a:rPr lang="en-US" sz="2000" dirty="0">
                <a:solidFill>
                  <a:srgbClr val="C00000"/>
                </a:solidFill>
              </a:rPr>
              <a:t>. Ease of Computation:-</a:t>
            </a:r>
          </a:p>
          <a:p>
            <a:pPr marL="285750" indent="-285750">
              <a:buFont typeface="Arial" panose="020B0604020202020204" pitchFamily="34" charset="0"/>
              <a:buChar char="•"/>
            </a:pPr>
            <a:r>
              <a:rPr lang="en-US" sz="2000" dirty="0"/>
              <a:t>C provides faster computation in programs. </a:t>
            </a:r>
            <a:endParaRPr lang="en-US" sz="2000" dirty="0" smtClean="0"/>
          </a:p>
          <a:p>
            <a:pPr marL="285750" indent="-285750">
              <a:buFont typeface="Arial" panose="020B0604020202020204" pitchFamily="34" charset="0"/>
              <a:buChar char="•"/>
            </a:pPr>
            <a:r>
              <a:rPr lang="en-US" sz="2000" dirty="0" smtClean="0"/>
              <a:t>The </a:t>
            </a:r>
            <a:r>
              <a:rPr lang="en-US" sz="2000" dirty="0"/>
              <a:t>implementation of algorithms and data structures is swift in C</a:t>
            </a:r>
            <a:r>
              <a:rPr lang="en-US" sz="2000" dirty="0" smtClean="0"/>
              <a:t>.</a:t>
            </a:r>
          </a:p>
          <a:p>
            <a:pPr marL="285750" indent="-285750">
              <a:buFont typeface="Arial" panose="020B0604020202020204" pitchFamily="34" charset="0"/>
              <a:buChar char="•"/>
            </a:pPr>
            <a:r>
              <a:rPr lang="en-US" sz="2000" dirty="0" smtClean="0"/>
              <a:t> </a:t>
            </a:r>
            <a:r>
              <a:rPr lang="en-US" sz="2000" dirty="0"/>
              <a:t>With the help of C, you can perform high degree calculations such as MATLAB, </a:t>
            </a:r>
            <a:r>
              <a:rPr lang="en-US" sz="2000" dirty="0" err="1"/>
              <a:t>Mathematica</a:t>
            </a:r>
            <a:r>
              <a:rPr lang="en-US" sz="2000" dirty="0"/>
              <a:t> etc</a:t>
            </a:r>
            <a:r>
              <a:rPr lang="en-US" sz="2000" dirty="0" smtClean="0"/>
              <a:t>.</a:t>
            </a:r>
          </a:p>
          <a:p>
            <a:r>
              <a:rPr lang="en-US" sz="2000" dirty="0">
                <a:solidFill>
                  <a:srgbClr val="C00000"/>
                </a:solidFill>
              </a:rPr>
              <a:t>6. </a:t>
            </a:r>
            <a:r>
              <a:rPr lang="en-US" sz="2000" dirty="0" smtClean="0">
                <a:solidFill>
                  <a:srgbClr val="C00000"/>
                </a:solidFill>
              </a:rPr>
              <a:t>Gaming and animation</a:t>
            </a:r>
            <a:endParaRPr lang="en-US" sz="2000" dirty="0">
              <a:solidFill>
                <a:srgbClr val="C00000"/>
              </a:solidFill>
            </a:endParaRPr>
          </a:p>
          <a:p>
            <a:pPr marL="285750" indent="-285750">
              <a:buFont typeface="Arial" panose="020B0604020202020204" pitchFamily="34" charset="0"/>
              <a:buChar char="•"/>
            </a:pPr>
            <a:r>
              <a:rPr lang="en-US" sz="2000" dirty="0"/>
              <a:t>C programming is relatively faster than Java or Python</a:t>
            </a:r>
            <a:r>
              <a:rPr lang="en-US" sz="2000" dirty="0" smtClean="0"/>
              <a:t>.</a:t>
            </a:r>
          </a:p>
          <a:p>
            <a:pPr marL="285750" indent="-285750">
              <a:buFont typeface="Arial" panose="020B0604020202020204" pitchFamily="34" charset="0"/>
              <a:buChar char="•"/>
            </a:pPr>
            <a:r>
              <a:rPr lang="en-US" sz="2000" dirty="0" smtClean="0"/>
              <a:t>It </a:t>
            </a:r>
            <a:r>
              <a:rPr lang="en-US" sz="2000" dirty="0"/>
              <a:t>has been used in various gaming applications and graphics. </a:t>
            </a:r>
            <a:endParaRPr lang="en-US" sz="2000" dirty="0" smtClean="0"/>
          </a:p>
          <a:p>
            <a:pPr marL="285750" indent="-285750">
              <a:buFont typeface="Arial" panose="020B0604020202020204" pitchFamily="34" charset="0"/>
              <a:buChar char="•"/>
            </a:pPr>
            <a:r>
              <a:rPr lang="en-US" sz="2000" dirty="0" smtClean="0"/>
              <a:t>C </a:t>
            </a:r>
            <a:r>
              <a:rPr lang="en-US" sz="2000" dirty="0"/>
              <a:t>programming language also helps in creating many popular childhood games like Tic-Tac-Toe, The Snake game etc.</a:t>
            </a:r>
          </a:p>
          <a:p>
            <a:endParaRPr lang="en-US" sz="2000" dirty="0"/>
          </a:p>
        </p:txBody>
      </p:sp>
    </p:spTree>
    <p:extLst>
      <p:ext uri="{BB962C8B-B14F-4D97-AF65-F5344CB8AC3E}">
        <p14:creationId xmlns:p14="http://schemas.microsoft.com/office/powerpoint/2010/main" val="2271954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6675"/>
            <a:ext cx="12106275" cy="6463308"/>
          </a:xfrm>
          <a:prstGeom prst="rect">
            <a:avLst/>
          </a:prstGeom>
        </p:spPr>
        <p:txBody>
          <a:bodyPr wrap="square">
            <a:spAutoFit/>
          </a:bodyPr>
          <a:lstStyle/>
          <a:p>
            <a:r>
              <a:rPr lang="en-US" dirty="0" smtClean="0">
                <a:solidFill>
                  <a:srgbClr val="C00000"/>
                </a:solidFill>
              </a:rPr>
              <a:t>7</a:t>
            </a:r>
            <a:r>
              <a:rPr lang="en-US" dirty="0">
                <a:solidFill>
                  <a:srgbClr val="C00000"/>
                </a:solidFill>
              </a:rPr>
              <a:t>. Development of New languages:-</a:t>
            </a:r>
          </a:p>
          <a:p>
            <a:pPr marL="285750" indent="-285750">
              <a:buFont typeface="Arial" panose="020B0604020202020204" pitchFamily="34" charset="0"/>
              <a:buChar char="•"/>
            </a:pPr>
            <a:r>
              <a:rPr lang="en-US" dirty="0"/>
              <a:t>Due to the fast execution and simplicity, many languages like Java, C++, Python, PHP, PERL, JavaScript, </a:t>
            </a:r>
            <a:r>
              <a:rPr lang="en-US" dirty="0" err="1"/>
              <a:t>etc</a:t>
            </a:r>
            <a:r>
              <a:rPr lang="en-US" dirty="0"/>
              <a:t> were influenced by the development of C</a:t>
            </a:r>
            <a:r>
              <a:rPr lang="en-US" dirty="0" smtClean="0"/>
              <a:t>.</a:t>
            </a:r>
          </a:p>
          <a:p>
            <a:pPr marL="285750" indent="-285750">
              <a:buFont typeface="Arial" panose="020B0604020202020204" pitchFamily="34" charset="0"/>
              <a:buChar char="•"/>
            </a:pPr>
            <a:r>
              <a:rPr lang="en-US" dirty="0" smtClean="0"/>
              <a:t>In </a:t>
            </a:r>
            <a:r>
              <a:rPr lang="en-US" dirty="0"/>
              <a:t>Python, C is used for building standard libraries</a:t>
            </a:r>
            <a:r>
              <a:rPr lang="en-US" dirty="0" smtClean="0"/>
              <a:t>.</a:t>
            </a:r>
          </a:p>
          <a:p>
            <a:pPr marL="285750" indent="-285750">
              <a:buFont typeface="Arial" panose="020B0604020202020204" pitchFamily="34" charset="0"/>
              <a:buChar char="•"/>
            </a:pPr>
            <a:r>
              <a:rPr lang="en-US" dirty="0" smtClean="0"/>
              <a:t>The </a:t>
            </a:r>
            <a:r>
              <a:rPr lang="en-US" dirty="0"/>
              <a:t>syntax and control structures of PERL, PHP and C++ are based upon the C programming language.</a:t>
            </a:r>
          </a:p>
          <a:p>
            <a:r>
              <a:rPr lang="en-US" dirty="0" smtClean="0">
                <a:solidFill>
                  <a:srgbClr val="C00000"/>
                </a:solidFill>
              </a:rPr>
              <a:t>8</a:t>
            </a:r>
            <a:r>
              <a:rPr lang="en-US" dirty="0">
                <a:solidFill>
                  <a:srgbClr val="C00000"/>
                </a:solidFill>
              </a:rPr>
              <a:t>. Google:-</a:t>
            </a:r>
          </a:p>
          <a:p>
            <a:pPr marL="285750" indent="-285750">
              <a:buFont typeface="Arial" panose="020B0604020202020204" pitchFamily="34" charset="0"/>
              <a:buChar char="•"/>
            </a:pPr>
            <a:r>
              <a:rPr lang="en-US" dirty="0"/>
              <a:t>In the Google open source community, the projects are being handled by C/C++. </a:t>
            </a:r>
            <a:endParaRPr lang="en-US" dirty="0" smtClean="0"/>
          </a:p>
          <a:p>
            <a:pPr marL="285750" indent="-285750">
              <a:buFont typeface="Arial" panose="020B0604020202020204" pitchFamily="34" charset="0"/>
              <a:buChar char="•"/>
            </a:pPr>
            <a:r>
              <a:rPr lang="en-US" dirty="0" smtClean="0"/>
              <a:t>C/C</a:t>
            </a:r>
            <a:r>
              <a:rPr lang="en-US" dirty="0"/>
              <a:t>++ also helped in developing </a:t>
            </a:r>
            <a:r>
              <a:rPr lang="en-US" dirty="0" err="1"/>
              <a:t>google</a:t>
            </a:r>
            <a:r>
              <a:rPr lang="en-US" dirty="0"/>
              <a:t> file system and chromium browser.</a:t>
            </a:r>
          </a:p>
          <a:p>
            <a:r>
              <a:rPr lang="en-US" dirty="0" smtClean="0">
                <a:solidFill>
                  <a:srgbClr val="C00000"/>
                </a:solidFill>
              </a:rPr>
              <a:t>9</a:t>
            </a:r>
            <a:r>
              <a:rPr lang="en-US" dirty="0">
                <a:solidFill>
                  <a:srgbClr val="C00000"/>
                </a:solidFill>
              </a:rPr>
              <a:t>. Assemblers:-</a:t>
            </a:r>
          </a:p>
          <a:p>
            <a:pPr marL="285750" indent="-285750">
              <a:buFont typeface="Arial" panose="020B0604020202020204" pitchFamily="34" charset="0"/>
              <a:buChar char="•"/>
            </a:pPr>
            <a:r>
              <a:rPr lang="en-US" dirty="0"/>
              <a:t>Mainly used to translate Assembly language to Machine language. </a:t>
            </a:r>
            <a:endParaRPr lang="en-US" dirty="0" smtClean="0"/>
          </a:p>
          <a:p>
            <a:pPr marL="285750" indent="-285750">
              <a:buFont typeface="Arial" panose="020B0604020202020204" pitchFamily="34" charset="0"/>
              <a:buChar char="•"/>
            </a:pPr>
            <a:r>
              <a:rPr lang="en-US" dirty="0" smtClean="0"/>
              <a:t>C </a:t>
            </a:r>
            <a:r>
              <a:rPr lang="en-US" dirty="0"/>
              <a:t>also helped </a:t>
            </a:r>
            <a:r>
              <a:rPr lang="en-US" dirty="0" smtClean="0"/>
              <a:t>in developing </a:t>
            </a:r>
            <a:r>
              <a:rPr lang="en-US" dirty="0"/>
              <a:t>GNU assembler.</a:t>
            </a:r>
          </a:p>
          <a:p>
            <a:r>
              <a:rPr lang="en-US" dirty="0" smtClean="0">
                <a:solidFill>
                  <a:srgbClr val="C00000"/>
                </a:solidFill>
              </a:rPr>
              <a:t>10</a:t>
            </a:r>
            <a:r>
              <a:rPr lang="en-US" dirty="0">
                <a:solidFill>
                  <a:srgbClr val="C00000"/>
                </a:solidFill>
              </a:rPr>
              <a:t>. Text Editors:-</a:t>
            </a:r>
          </a:p>
          <a:p>
            <a:pPr marL="285750" indent="-285750">
              <a:buFont typeface="Arial" panose="020B0604020202020204" pitchFamily="34" charset="0"/>
              <a:buChar char="•"/>
            </a:pPr>
            <a:r>
              <a:rPr lang="en-US" dirty="0"/>
              <a:t>C also helped in creating various text editors like Vim, </a:t>
            </a:r>
            <a:r>
              <a:rPr lang="en-US" dirty="0" err="1"/>
              <a:t>Gedit</a:t>
            </a:r>
            <a:r>
              <a:rPr lang="en-US" dirty="0"/>
              <a:t> etc.</a:t>
            </a:r>
          </a:p>
          <a:p>
            <a:r>
              <a:rPr lang="en-US" dirty="0" smtClean="0">
                <a:solidFill>
                  <a:srgbClr val="C00000"/>
                </a:solidFill>
              </a:rPr>
              <a:t>11</a:t>
            </a:r>
            <a:r>
              <a:rPr lang="en-US" dirty="0">
                <a:solidFill>
                  <a:srgbClr val="C00000"/>
                </a:solidFill>
              </a:rPr>
              <a:t>. Drivers:-</a:t>
            </a:r>
          </a:p>
          <a:p>
            <a:pPr marL="285750" indent="-285750">
              <a:buFont typeface="Arial" panose="020B0604020202020204" pitchFamily="34" charset="0"/>
              <a:buChar char="•"/>
            </a:pPr>
            <a:r>
              <a:rPr lang="en-US" dirty="0"/>
              <a:t>Another application of C is to write driver </a:t>
            </a:r>
            <a:r>
              <a:rPr lang="en-US" dirty="0" err="1"/>
              <a:t>softwares</a:t>
            </a:r>
            <a:r>
              <a:rPr lang="en-US" dirty="0"/>
              <a:t> like Keyboard driver, Network driver, mouse driver etc.</a:t>
            </a:r>
          </a:p>
          <a:p>
            <a:r>
              <a:rPr lang="en-US" dirty="0" smtClean="0">
                <a:solidFill>
                  <a:srgbClr val="C00000"/>
                </a:solidFill>
              </a:rPr>
              <a:t>12</a:t>
            </a:r>
            <a:r>
              <a:rPr lang="en-US" dirty="0">
                <a:solidFill>
                  <a:srgbClr val="C00000"/>
                </a:solidFill>
              </a:rPr>
              <a:t>. Interpreters:-</a:t>
            </a:r>
          </a:p>
          <a:p>
            <a:pPr marL="285750" indent="-285750">
              <a:buFont typeface="Arial" panose="020B0604020202020204" pitchFamily="34" charset="0"/>
              <a:buChar char="•"/>
            </a:pPr>
            <a:r>
              <a:rPr lang="en-US" dirty="0"/>
              <a:t>With the help of C programming language, you can create language interpreters. </a:t>
            </a:r>
            <a:endParaRPr lang="en-US" dirty="0" smtClean="0"/>
          </a:p>
          <a:p>
            <a:pPr marL="285750" indent="-285750">
              <a:buFont typeface="Arial" panose="020B0604020202020204" pitchFamily="34" charset="0"/>
              <a:buChar char="•"/>
            </a:pPr>
            <a:r>
              <a:rPr lang="en-US" dirty="0" smtClean="0"/>
              <a:t>C </a:t>
            </a:r>
            <a:r>
              <a:rPr lang="en-US" dirty="0"/>
              <a:t>helped in developing different programming language interpreters like Python and MATLAB interpreters etc.</a:t>
            </a:r>
          </a:p>
          <a:p>
            <a:r>
              <a:rPr lang="en-US" dirty="0" smtClean="0">
                <a:solidFill>
                  <a:srgbClr val="C00000"/>
                </a:solidFill>
              </a:rPr>
              <a:t>13</a:t>
            </a:r>
            <a:r>
              <a:rPr lang="en-US" dirty="0">
                <a:solidFill>
                  <a:srgbClr val="C00000"/>
                </a:solidFill>
              </a:rPr>
              <a:t>. Network Devices:-</a:t>
            </a:r>
          </a:p>
          <a:p>
            <a:pPr marL="285750" indent="-285750">
              <a:buFont typeface="Arial" panose="020B0604020202020204" pitchFamily="34" charset="0"/>
              <a:buChar char="•"/>
            </a:pPr>
            <a:r>
              <a:rPr lang="en-US" dirty="0"/>
              <a:t>Another application of C is to design network devices.</a:t>
            </a:r>
          </a:p>
          <a:p>
            <a:r>
              <a:rPr lang="en-US" dirty="0" smtClean="0">
                <a:solidFill>
                  <a:srgbClr val="C00000"/>
                </a:solidFill>
              </a:rPr>
              <a:t>14</a:t>
            </a:r>
            <a:r>
              <a:rPr lang="en-US" dirty="0">
                <a:solidFill>
                  <a:srgbClr val="C00000"/>
                </a:solidFill>
              </a:rPr>
              <a:t>. Compiler Design:-</a:t>
            </a:r>
          </a:p>
          <a:p>
            <a:pPr marL="285750" indent="-285750">
              <a:buFont typeface="Arial" panose="020B0604020202020204" pitchFamily="34" charset="0"/>
              <a:buChar char="•"/>
            </a:pPr>
            <a:r>
              <a:rPr lang="en-US" dirty="0"/>
              <a:t>C also helped in designing several popular compilers like Clang C, MINGW, Apple C etc. </a:t>
            </a:r>
            <a:endParaRPr lang="en-US" dirty="0" smtClean="0"/>
          </a:p>
          <a:p>
            <a:pPr marL="285750" indent="-285750">
              <a:buFont typeface="Arial" panose="020B0604020202020204" pitchFamily="34" charset="0"/>
              <a:buChar char="•"/>
            </a:pPr>
            <a:r>
              <a:rPr lang="en-US" dirty="0" smtClean="0"/>
              <a:t>This </a:t>
            </a:r>
            <a:r>
              <a:rPr lang="en-US" dirty="0"/>
              <a:t>is one of the most popular uses of C language</a:t>
            </a:r>
          </a:p>
        </p:txBody>
      </p:sp>
    </p:spTree>
    <p:extLst>
      <p:ext uri="{BB962C8B-B14F-4D97-AF65-F5344CB8AC3E}">
        <p14:creationId xmlns:p14="http://schemas.microsoft.com/office/powerpoint/2010/main" val="131021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75" y="2257424"/>
            <a:ext cx="11763375" cy="4600575"/>
          </a:xfrm>
        </p:spPr>
        <p:txBody>
          <a:bodyPr>
            <a:normAutofit fontScale="85000" lnSpcReduction="20000"/>
          </a:bodyPr>
          <a:lstStyle/>
          <a:p>
            <a:pPr marL="514350" indent="-514350">
              <a:buFont typeface="+mj-lt"/>
              <a:buAutoNum type="arabicPeriod"/>
            </a:pPr>
            <a:r>
              <a:rPr lang="en-US" dirty="0"/>
              <a:t>Development of video games</a:t>
            </a:r>
          </a:p>
          <a:p>
            <a:pPr marL="514350" indent="-514350">
              <a:buFont typeface="+mj-lt"/>
              <a:buAutoNum type="arabicPeriod"/>
            </a:pPr>
            <a:r>
              <a:rPr lang="en-US" dirty="0"/>
              <a:t>Applications using graphical user interfaces</a:t>
            </a:r>
          </a:p>
          <a:p>
            <a:pPr marL="514350" indent="-514350">
              <a:buFont typeface="+mj-lt"/>
              <a:buAutoNum type="arabicPeriod"/>
            </a:pPr>
            <a:r>
              <a:rPr lang="en-US" dirty="0"/>
              <a:t>Databases and computer operating systems</a:t>
            </a:r>
          </a:p>
          <a:p>
            <a:pPr marL="514350" indent="-514350">
              <a:buFont typeface="+mj-lt"/>
              <a:buAutoNum type="arabicPeriod"/>
            </a:pPr>
            <a:r>
              <a:rPr lang="en-US" dirty="0"/>
              <a:t>Browsers on the internet</a:t>
            </a:r>
          </a:p>
          <a:p>
            <a:pPr marL="514350" indent="-514350">
              <a:buFont typeface="+mj-lt"/>
              <a:buAutoNum type="arabicPeriod"/>
            </a:pPr>
            <a:r>
              <a:rPr lang="en-US" dirty="0"/>
              <a:t>Computational and graphical methods</a:t>
            </a:r>
          </a:p>
          <a:p>
            <a:pPr marL="514350" indent="-514350">
              <a:buFont typeface="+mj-lt"/>
              <a:buAutoNum type="arabicPeriod"/>
            </a:pPr>
            <a:r>
              <a:rPr lang="en-US" dirty="0"/>
              <a:t>Banking</a:t>
            </a:r>
          </a:p>
          <a:p>
            <a:pPr marL="514350" indent="-514350">
              <a:buFont typeface="+mj-lt"/>
              <a:buAutoNum type="arabicPeriod"/>
            </a:pPr>
            <a:r>
              <a:rPr lang="en-US" dirty="0"/>
              <a:t>Cloud computing and distributed systems</a:t>
            </a:r>
          </a:p>
          <a:p>
            <a:pPr marL="514350" indent="-514350">
              <a:buFont typeface="+mj-lt"/>
              <a:buAutoNum type="arabicPeriod"/>
            </a:pPr>
            <a:r>
              <a:rPr lang="en-US" dirty="0"/>
              <a:t>Compilers</a:t>
            </a:r>
          </a:p>
          <a:p>
            <a:pPr marL="514350" indent="-514350">
              <a:buFont typeface="+mj-lt"/>
              <a:buAutoNum type="arabicPeriod"/>
            </a:pPr>
            <a:r>
              <a:rPr lang="en-US" dirty="0"/>
              <a:t>Embedded systems are systems that are integrated into a larger system.</a:t>
            </a:r>
          </a:p>
          <a:p>
            <a:pPr marL="514350" indent="-514350">
              <a:buFont typeface="+mj-lt"/>
              <a:buAutoNum type="arabicPeriod"/>
            </a:pPr>
            <a:r>
              <a:rPr lang="en-US" dirty="0"/>
              <a:t>Integrated software libraries for enterprises</a:t>
            </a:r>
          </a:p>
          <a:p>
            <a:pPr marL="514350" indent="-514350">
              <a:buFont typeface="+mj-lt"/>
              <a:buAutoNum type="arabicPeriod"/>
            </a:pPr>
            <a:r>
              <a:rPr lang="en-US" dirty="0"/>
              <a:t>Server applications on a large scale</a:t>
            </a:r>
          </a:p>
          <a:p>
            <a:pPr marL="514350" indent="-514350">
              <a:buFont typeface="+mj-lt"/>
              <a:buAutoNum type="arabicPeriod"/>
            </a:pPr>
            <a:r>
              <a:rPr lang="en-US" dirty="0"/>
              <a:t>Platforms for new programming </a:t>
            </a:r>
            <a:r>
              <a:rPr lang="en-US" dirty="0" smtClean="0"/>
              <a:t>languages</a:t>
            </a:r>
            <a:endParaRPr lang="en-US" dirty="0"/>
          </a:p>
        </p:txBody>
      </p:sp>
      <p:sp>
        <p:nvSpPr>
          <p:cNvPr id="4" name="TextBox 3"/>
          <p:cNvSpPr txBox="1"/>
          <p:nvPr/>
        </p:nvSpPr>
        <p:spPr>
          <a:xfrm>
            <a:off x="66675" y="20265"/>
            <a:ext cx="12044261"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C00000"/>
                </a:solidFill>
              </a:rPr>
              <a:t>C is one of the fastest and most simple programming languages</a:t>
            </a:r>
            <a:r>
              <a:rPr lang="en-US" sz="2400" b="1" dirty="0" smtClean="0">
                <a:solidFill>
                  <a:srgbClr val="C00000"/>
                </a:solidFill>
              </a:rPr>
              <a:t>.</a:t>
            </a:r>
          </a:p>
          <a:p>
            <a:pPr marL="342900" indent="-342900">
              <a:buFont typeface="Arial" panose="020B0604020202020204" pitchFamily="34" charset="0"/>
              <a:buChar char="•"/>
            </a:pPr>
            <a:r>
              <a:rPr lang="en-US" sz="2400" b="1" dirty="0">
                <a:solidFill>
                  <a:srgbClr val="C00000"/>
                </a:solidFill>
              </a:rPr>
              <a:t> </a:t>
            </a:r>
            <a:r>
              <a:rPr lang="en-US" sz="2400" b="1" dirty="0" smtClean="0">
                <a:solidFill>
                  <a:srgbClr val="C00000"/>
                </a:solidFill>
              </a:rPr>
              <a:t>C </a:t>
            </a:r>
            <a:r>
              <a:rPr lang="en-US" sz="2400" b="1" dirty="0">
                <a:solidFill>
                  <a:srgbClr val="C00000"/>
                </a:solidFill>
              </a:rPr>
              <a:t>is fast, portable and has a rich library. Being one of the oldest, it is still preferred by many companies and backend developers. </a:t>
            </a:r>
            <a:endParaRPr lang="en-US" sz="2400" b="1" dirty="0" smtClean="0">
              <a:solidFill>
                <a:srgbClr val="C00000"/>
              </a:solidFill>
            </a:endParaRPr>
          </a:p>
          <a:p>
            <a:pPr marL="342900" indent="-342900">
              <a:buFont typeface="Arial" panose="020B0604020202020204" pitchFamily="34" charset="0"/>
              <a:buChar char="•"/>
            </a:pPr>
            <a:r>
              <a:rPr lang="en-US" sz="2400" b="1">
                <a:solidFill>
                  <a:srgbClr val="C00000"/>
                </a:solidFill>
              </a:rPr>
              <a:t> </a:t>
            </a:r>
            <a:r>
              <a:rPr lang="en-US" sz="2400" b="1" smtClean="0">
                <a:solidFill>
                  <a:srgbClr val="C00000"/>
                </a:solidFill>
              </a:rPr>
              <a:t>C </a:t>
            </a:r>
            <a:r>
              <a:rPr lang="en-US" sz="2400" b="1" dirty="0">
                <a:solidFill>
                  <a:srgbClr val="C00000"/>
                </a:solidFill>
              </a:rPr>
              <a:t>programming language is being used in every domain such as hardware and software development, embedded systems, databases etc. </a:t>
            </a:r>
            <a:br>
              <a:rPr lang="en-US" sz="2400" b="1" dirty="0">
                <a:solidFill>
                  <a:srgbClr val="C00000"/>
                </a:solidFill>
              </a:rPr>
            </a:br>
            <a:r>
              <a:rPr lang="en-US" sz="2400" b="1" dirty="0">
                <a:solidFill>
                  <a:srgbClr val="C00000"/>
                </a:solidFill>
              </a:rPr>
              <a:t>For some of   exciting real-world applications of C.</a:t>
            </a:r>
            <a:endParaRPr lang="en-US" sz="2400" dirty="0"/>
          </a:p>
        </p:txBody>
      </p:sp>
    </p:spTree>
    <p:extLst>
      <p:ext uri="{BB962C8B-B14F-4D97-AF65-F5344CB8AC3E}">
        <p14:creationId xmlns:p14="http://schemas.microsoft.com/office/powerpoint/2010/main" val="3029279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4324" y="252402"/>
            <a:ext cx="11096625" cy="5453073"/>
          </a:xfrm>
          <a:prstGeom prst="rect">
            <a:avLst/>
          </a:prstGeom>
        </p:spPr>
      </p:pic>
      <p:sp>
        <p:nvSpPr>
          <p:cNvPr id="2" name="Rectangle 1"/>
          <p:cNvSpPr/>
          <p:nvPr/>
        </p:nvSpPr>
        <p:spPr>
          <a:xfrm>
            <a:off x="457200" y="5780948"/>
            <a:ext cx="11361906" cy="461665"/>
          </a:xfrm>
          <a:prstGeom prst="rect">
            <a:avLst/>
          </a:prstGeom>
        </p:spPr>
        <p:txBody>
          <a:bodyPr wrap="square">
            <a:spAutoFit/>
          </a:bodyPr>
          <a:lstStyle/>
          <a:p>
            <a:r>
              <a:rPr lang="en-US" sz="2400" dirty="0">
                <a:solidFill>
                  <a:srgbClr val="C00000"/>
                </a:solidFill>
              </a:rPr>
              <a:t>https://en.wikipedia.org/wiki/Programming_languages_used_in_most_popular_websites</a:t>
            </a:r>
          </a:p>
        </p:txBody>
      </p:sp>
    </p:spTree>
    <p:extLst>
      <p:ext uri="{BB962C8B-B14F-4D97-AF65-F5344CB8AC3E}">
        <p14:creationId xmlns:p14="http://schemas.microsoft.com/office/powerpoint/2010/main" val="1396284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361949"/>
            <a:ext cx="11877675" cy="6257925"/>
          </a:xfrm>
          <a:prstGeom prst="rect">
            <a:avLst/>
          </a:prstGeom>
        </p:spPr>
      </p:pic>
      <p:sp>
        <p:nvSpPr>
          <p:cNvPr id="2" name="Rectangle 1"/>
          <p:cNvSpPr/>
          <p:nvPr/>
        </p:nvSpPr>
        <p:spPr>
          <a:xfrm>
            <a:off x="6324600" y="4648200"/>
            <a:ext cx="5772150" cy="1948428"/>
          </a:xfrm>
          <a:prstGeom prst="rect">
            <a:avLst/>
          </a:prstGeom>
        </p:spPr>
        <p:txBody>
          <a:bodyPr wrap="square">
            <a:spAutoFit/>
          </a:bodyPr>
          <a:lstStyle/>
          <a:p>
            <a:pPr marL="457200" indent="-457200">
              <a:buFont typeface="+mj-lt"/>
              <a:buAutoNum type="arabicPeriod"/>
            </a:pPr>
            <a:r>
              <a:rPr lang="en-US" sz="2000" dirty="0">
                <a:solidFill>
                  <a:srgbClr val="FF0000"/>
                </a:solidFill>
              </a:rPr>
              <a:t>C program syntax is easy to learn and read; this makes debugging code more accessible and faster.</a:t>
            </a:r>
          </a:p>
          <a:p>
            <a:pPr marL="457200" indent="-457200">
              <a:buFont typeface="+mj-lt"/>
              <a:buAutoNum type="arabicPeriod"/>
            </a:pPr>
            <a:r>
              <a:rPr lang="en-US" sz="2000" dirty="0">
                <a:solidFill>
                  <a:srgbClr val="FF0000"/>
                </a:solidFill>
              </a:rPr>
              <a:t>C programs are relatively short compared to other languages, which reduces the time needed to complete them.</a:t>
            </a:r>
          </a:p>
        </p:txBody>
      </p:sp>
    </p:spTree>
    <p:extLst>
      <p:ext uri="{BB962C8B-B14F-4D97-AF65-F5344CB8AC3E}">
        <p14:creationId xmlns:p14="http://schemas.microsoft.com/office/powerpoint/2010/main" val="9053531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10668000" cy="715962"/>
          </a:xfrm>
        </p:spPr>
        <p:txBody>
          <a:bodyPr>
            <a:normAutofit/>
          </a:bodyPr>
          <a:lstStyle/>
          <a:p>
            <a:pPr algn="ctr"/>
            <a:r>
              <a:rPr lang="en-US" dirty="0" smtClean="0">
                <a:solidFill>
                  <a:srgbClr val="FF0000"/>
                </a:solidFill>
              </a:rPr>
              <a:t>Characteristics of C</a:t>
            </a:r>
            <a:endParaRPr lang="en-US" dirty="0">
              <a:solidFill>
                <a:srgbClr val="FF0000"/>
              </a:solidFill>
            </a:endParaRPr>
          </a:p>
        </p:txBody>
      </p:sp>
      <p:sp>
        <p:nvSpPr>
          <p:cNvPr id="3" name="Content Placeholder 2"/>
          <p:cNvSpPr>
            <a:spLocks noGrp="1"/>
          </p:cNvSpPr>
          <p:nvPr>
            <p:ph idx="1"/>
          </p:nvPr>
        </p:nvSpPr>
        <p:spPr>
          <a:xfrm>
            <a:off x="508000" y="1066800"/>
            <a:ext cx="11074400" cy="5638800"/>
          </a:xfrm>
        </p:spPr>
        <p:txBody>
          <a:bodyPr>
            <a:normAutofit/>
          </a:bodyPr>
          <a:lstStyle/>
          <a:p>
            <a:pPr marL="0" indent="0">
              <a:buNone/>
            </a:pPr>
            <a:r>
              <a:rPr lang="en-US" dirty="0" smtClean="0"/>
              <a:t> The Programming Language ‘C’ </a:t>
            </a:r>
          </a:p>
          <a:p>
            <a:pPr marL="0" indent="0">
              <a:buNone/>
            </a:pPr>
            <a:r>
              <a:rPr lang="en-US" dirty="0"/>
              <a:t> </a:t>
            </a:r>
            <a:r>
              <a:rPr lang="en-US" dirty="0" smtClean="0"/>
              <a:t>         is General Purpose Language</a:t>
            </a:r>
          </a:p>
          <a:p>
            <a:pPr marL="0" indent="0">
              <a:buNone/>
            </a:pPr>
            <a:r>
              <a:rPr lang="en-US" dirty="0"/>
              <a:t> </a:t>
            </a:r>
            <a:r>
              <a:rPr lang="en-US" dirty="0" smtClean="0"/>
              <a:t>         is free formatted Language</a:t>
            </a:r>
          </a:p>
          <a:p>
            <a:pPr marL="0" indent="0">
              <a:buNone/>
            </a:pPr>
            <a:r>
              <a:rPr lang="en-US" dirty="0"/>
              <a:t> </a:t>
            </a:r>
            <a:r>
              <a:rPr lang="en-US" dirty="0" smtClean="0"/>
              <a:t>         is relatively type-less Language </a:t>
            </a:r>
          </a:p>
          <a:p>
            <a:pPr marL="0" indent="0">
              <a:buNone/>
            </a:pPr>
            <a:r>
              <a:rPr lang="en-US" dirty="0"/>
              <a:t> </a:t>
            </a:r>
            <a:r>
              <a:rPr lang="en-US" dirty="0" smtClean="0"/>
              <a:t>         is Compact  and Standard Language </a:t>
            </a:r>
          </a:p>
          <a:p>
            <a:pPr marL="0" indent="0">
              <a:buNone/>
            </a:pPr>
            <a:r>
              <a:rPr lang="en-US" dirty="0" smtClean="0"/>
              <a:t>          is Middle-Level Language   </a:t>
            </a:r>
          </a:p>
          <a:p>
            <a:pPr marL="0" indent="0">
              <a:buNone/>
            </a:pPr>
            <a:r>
              <a:rPr lang="en-US" dirty="0" smtClean="0"/>
              <a:t>  </a:t>
            </a:r>
          </a:p>
          <a:p>
            <a:pPr marL="0" indent="0">
              <a:buNone/>
            </a:pPr>
            <a:endParaRPr lang="en-US" dirty="0"/>
          </a:p>
        </p:txBody>
      </p:sp>
      <p:pic>
        <p:nvPicPr>
          <p:cNvPr id="19458" name="Picture 2" descr="features of c"/>
          <p:cNvPicPr>
            <a:picLocks noChangeAspect="1" noChangeArrowheads="1"/>
          </p:cNvPicPr>
          <p:nvPr/>
        </p:nvPicPr>
        <p:blipFill>
          <a:blip r:embed="rId2" cstate="print"/>
          <a:srcRect/>
          <a:stretch>
            <a:fillRect/>
          </a:stretch>
        </p:blipFill>
        <p:spPr bwMode="auto">
          <a:xfrm>
            <a:off x="6087510" y="3556056"/>
            <a:ext cx="5528733" cy="28194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What is Wrong with the following Diagram1?</a:t>
            </a:r>
            <a:endParaRPr lang="en-US" dirty="0">
              <a:solidFill>
                <a:srgbClr val="FF0000"/>
              </a:solidFill>
            </a:endParaRPr>
          </a:p>
        </p:txBody>
      </p:sp>
      <p:pic>
        <p:nvPicPr>
          <p:cNvPr id="2050" name="Picture 2" descr="C Tutorials - Creating and Running C Pro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1676401"/>
            <a:ext cx="69342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ow of C Program step by step - C Program कैसे compile होता 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4191000"/>
            <a:ext cx="8248650" cy="253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8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200025"/>
            <a:ext cx="11039475" cy="914401"/>
          </a:xfrm>
        </p:spPr>
        <p:txBody>
          <a:bodyPr/>
          <a:lstStyle/>
          <a:p>
            <a:r>
              <a:rPr lang="en-US" dirty="0" smtClean="0">
                <a:solidFill>
                  <a:srgbClr val="FF0000"/>
                </a:solidFill>
              </a:rPr>
              <a:t>What is Header File?</a:t>
            </a:r>
            <a:endParaRPr lang="en-US" dirty="0">
              <a:solidFill>
                <a:srgbClr val="FF0000"/>
              </a:solidFill>
            </a:endParaRPr>
          </a:p>
        </p:txBody>
      </p:sp>
      <p:sp>
        <p:nvSpPr>
          <p:cNvPr id="3" name="Content Placeholder 2"/>
          <p:cNvSpPr>
            <a:spLocks noGrp="1"/>
          </p:cNvSpPr>
          <p:nvPr>
            <p:ph idx="1"/>
          </p:nvPr>
        </p:nvSpPr>
        <p:spPr>
          <a:xfrm>
            <a:off x="95250" y="1114426"/>
            <a:ext cx="11944350" cy="5400674"/>
          </a:xfrm>
        </p:spPr>
        <p:txBody>
          <a:bodyPr>
            <a:normAutofit fontScale="92500" lnSpcReduction="10000"/>
          </a:bodyPr>
          <a:lstStyle/>
          <a:p>
            <a:r>
              <a:rPr lang="en-US" dirty="0" smtClean="0"/>
              <a:t>A Header file is a </a:t>
            </a:r>
            <a:r>
              <a:rPr lang="en-US" dirty="0" smtClean="0">
                <a:solidFill>
                  <a:srgbClr val="FF0000"/>
                </a:solidFill>
              </a:rPr>
              <a:t>text file</a:t>
            </a:r>
            <a:r>
              <a:rPr lang="en-US" dirty="0" smtClean="0"/>
              <a:t> with name extension H (.h) which contains declarations of  Functions, Standard Variables  and Constants and Macros.(</a:t>
            </a:r>
            <a:r>
              <a:rPr lang="en-US" dirty="0" smtClean="0">
                <a:solidFill>
                  <a:srgbClr val="FF0000"/>
                </a:solidFill>
              </a:rPr>
              <a:t>Human Readable Source Code form</a:t>
            </a:r>
            <a:r>
              <a:rPr lang="en-US" dirty="0" smtClean="0"/>
              <a:t>)</a:t>
            </a:r>
          </a:p>
          <a:p>
            <a:pPr marL="0" indent="0">
              <a:buNone/>
            </a:pPr>
            <a:endParaRPr lang="en-US" dirty="0" smtClean="0"/>
          </a:p>
          <a:p>
            <a:r>
              <a:rPr lang="en-US" dirty="0" smtClean="0"/>
              <a:t>The Header files to be shared with multiple files in order to </a:t>
            </a:r>
            <a:r>
              <a:rPr lang="en-US" dirty="0" smtClean="0">
                <a:solidFill>
                  <a:srgbClr val="FF0000"/>
                </a:solidFill>
              </a:rPr>
              <a:t>reuse the declarations </a:t>
            </a:r>
            <a:r>
              <a:rPr lang="en-US" dirty="0" smtClean="0"/>
              <a:t>in multiple files</a:t>
            </a:r>
          </a:p>
          <a:p>
            <a:pPr marL="0" indent="0">
              <a:buNone/>
            </a:pPr>
            <a:endParaRPr lang="en-US" dirty="0" smtClean="0"/>
          </a:p>
          <a:p>
            <a:r>
              <a:rPr lang="en-US" dirty="0" smtClean="0"/>
              <a:t>Header files tell the Compiler how to Call some outside functionality without knowing how the functionality works.</a:t>
            </a:r>
          </a:p>
          <a:p>
            <a:pPr marL="0" indent="0">
              <a:buNone/>
            </a:pPr>
            <a:endParaRPr lang="en-US" dirty="0" smtClean="0"/>
          </a:p>
          <a:p>
            <a:r>
              <a:rPr lang="en-US" dirty="0" smtClean="0"/>
              <a:t>The preprocessor directive</a:t>
            </a:r>
            <a:r>
              <a:rPr lang="en-US" dirty="0" smtClean="0">
                <a:solidFill>
                  <a:srgbClr val="FF0000"/>
                </a:solidFill>
              </a:rPr>
              <a:t> #include </a:t>
            </a:r>
            <a:r>
              <a:rPr lang="en-US" dirty="0" smtClean="0"/>
              <a:t>is used to include Header files in C programs </a:t>
            </a:r>
          </a:p>
          <a:p>
            <a:pPr marL="0" indent="0">
              <a:buNone/>
            </a:pPr>
            <a:endParaRPr lang="en-US" dirty="0" smtClean="0"/>
          </a:p>
          <a:p>
            <a:r>
              <a:rPr lang="en-US" dirty="0" smtClean="0"/>
              <a:t>Using either the </a:t>
            </a:r>
            <a:r>
              <a:rPr lang="en-US" dirty="0" smtClean="0">
                <a:solidFill>
                  <a:srgbClr val="FF0000"/>
                </a:solidFill>
              </a:rPr>
              <a:t>&lt;  and &gt;</a:t>
            </a:r>
            <a:r>
              <a:rPr lang="en-US" dirty="0" smtClean="0"/>
              <a:t>  for relative path or </a:t>
            </a:r>
            <a:r>
              <a:rPr lang="en-US" dirty="0" smtClean="0">
                <a:solidFill>
                  <a:srgbClr val="002060"/>
                </a:solidFill>
              </a:rPr>
              <a:t>“ and “</a:t>
            </a:r>
            <a:r>
              <a:rPr lang="en-US" dirty="0" smtClean="0"/>
              <a:t> for </a:t>
            </a:r>
            <a:r>
              <a:rPr lang="en-US" dirty="0"/>
              <a:t> </a:t>
            </a:r>
            <a:r>
              <a:rPr lang="en-US" dirty="0" smtClean="0"/>
              <a:t>absolute Path of Header files</a:t>
            </a:r>
          </a:p>
          <a:p>
            <a:endParaRPr lang="en-US" dirty="0"/>
          </a:p>
        </p:txBody>
      </p:sp>
    </p:spTree>
    <p:extLst>
      <p:ext uri="{BB962C8B-B14F-4D97-AF65-F5344CB8AC3E}">
        <p14:creationId xmlns:p14="http://schemas.microsoft.com/office/powerpoint/2010/main" val="30755549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9775"/>
          </a:xfrm>
        </p:spPr>
        <p:txBody>
          <a:bodyPr/>
          <a:lstStyle/>
          <a:p>
            <a:r>
              <a:rPr lang="en-US" dirty="0" smtClean="0">
                <a:solidFill>
                  <a:srgbClr val="FF0000"/>
                </a:solidFill>
              </a:rPr>
              <a:t>Standard Header files</a:t>
            </a:r>
            <a:endParaRPr lang="en-US" dirty="0">
              <a:solidFill>
                <a:srgbClr val="FF0000"/>
              </a:solidFill>
            </a:endParaRPr>
          </a:p>
        </p:txBody>
      </p:sp>
      <p:pic>
        <p:nvPicPr>
          <p:cNvPr id="8" name="Picture 7"/>
          <p:cNvPicPr>
            <a:picLocks noChangeAspect="1"/>
          </p:cNvPicPr>
          <p:nvPr/>
        </p:nvPicPr>
        <p:blipFill>
          <a:blip r:embed="rId2"/>
          <a:stretch>
            <a:fillRect/>
          </a:stretch>
        </p:blipFill>
        <p:spPr>
          <a:xfrm>
            <a:off x="733425" y="1112321"/>
            <a:ext cx="10445277" cy="5708465"/>
          </a:xfrm>
          <a:prstGeom prst="rect">
            <a:avLst/>
          </a:prstGeom>
        </p:spPr>
      </p:pic>
    </p:spTree>
    <p:extLst>
      <p:ext uri="{BB962C8B-B14F-4D97-AF65-F5344CB8AC3E}">
        <p14:creationId xmlns:p14="http://schemas.microsoft.com/office/powerpoint/2010/main" val="457137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590550" y="1469332"/>
            <a:ext cx="10020300" cy="4998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b="1" dirty="0">
                <a:solidFill>
                  <a:srgbClr val="444444"/>
                </a:solidFill>
                <a:latin typeface="Georgia" panose="02040502050405020303" pitchFamily="18" charset="0"/>
              </a:rPr>
              <a:t>1. #include&lt;</a:t>
            </a:r>
            <a:r>
              <a:rPr lang="en-US" sz="1600" b="1" dirty="0" err="1">
                <a:solidFill>
                  <a:srgbClr val="444444"/>
                </a:solidFill>
                <a:latin typeface="Georgia" panose="02040502050405020303" pitchFamily="18" charset="0"/>
              </a:rPr>
              <a:t>stdio.h</a:t>
            </a:r>
            <a:r>
              <a:rPr lang="en-US" sz="1600" b="1" dirty="0">
                <a:solidFill>
                  <a:srgbClr val="444444"/>
                </a:solidFill>
                <a:latin typeface="Georgia" panose="02040502050405020303" pitchFamily="18" charset="0"/>
              </a:rPr>
              <a:t>&gt;  (Standard input-output header)</a:t>
            </a:r>
          </a:p>
          <a:p>
            <a:r>
              <a:rPr lang="en-US" sz="1600" dirty="0">
                <a:solidFill>
                  <a:srgbClr val="444444"/>
                </a:solidFill>
                <a:latin typeface="Georgia" panose="02040502050405020303" pitchFamily="18" charset="0"/>
              </a:rPr>
              <a:t>Used to perform input and output operations in C like </a:t>
            </a:r>
            <a:r>
              <a:rPr lang="en-US" sz="1600" dirty="0" err="1">
                <a:solidFill>
                  <a:srgbClr val="444444"/>
                </a:solidFill>
                <a:latin typeface="Georgia" panose="02040502050405020303" pitchFamily="18" charset="0"/>
              </a:rPr>
              <a:t>scanf</a:t>
            </a:r>
            <a:r>
              <a:rPr lang="en-US" sz="1600" dirty="0">
                <a:solidFill>
                  <a:srgbClr val="444444"/>
                </a:solidFill>
                <a:latin typeface="Georgia" panose="02040502050405020303" pitchFamily="18" charset="0"/>
              </a:rPr>
              <a:t>() and </a:t>
            </a:r>
            <a:r>
              <a:rPr lang="en-US" sz="1600" dirty="0" err="1">
                <a:solidFill>
                  <a:srgbClr val="444444"/>
                </a:solidFill>
                <a:latin typeface="Georgia" panose="02040502050405020303" pitchFamily="18" charset="0"/>
              </a:rPr>
              <a:t>printf</a:t>
            </a:r>
            <a:r>
              <a:rPr lang="en-US" sz="1600" dirty="0">
                <a:solidFill>
                  <a:srgbClr val="444444"/>
                </a:solidFill>
                <a:latin typeface="Georgia" panose="02040502050405020303" pitchFamily="18" charset="0"/>
              </a:rPr>
              <a:t>().</a:t>
            </a:r>
            <a:endParaRPr lang="en-US" sz="1600" b="1" dirty="0">
              <a:solidFill>
                <a:srgbClr val="444444"/>
              </a:solidFill>
              <a:latin typeface="Georgia" panose="02040502050405020303" pitchFamily="18" charset="0"/>
            </a:endParaRPr>
          </a:p>
          <a:p>
            <a:r>
              <a:rPr lang="en-US" sz="1600" b="1" dirty="0">
                <a:solidFill>
                  <a:srgbClr val="444444"/>
                </a:solidFill>
                <a:latin typeface="Georgia" panose="02040502050405020303" pitchFamily="18" charset="0"/>
              </a:rPr>
              <a:t>2. #include&lt;</a:t>
            </a:r>
            <a:r>
              <a:rPr lang="en-US" sz="1600" b="1" dirty="0" err="1">
                <a:solidFill>
                  <a:srgbClr val="444444"/>
                </a:solidFill>
                <a:latin typeface="Georgia" panose="02040502050405020303" pitchFamily="18" charset="0"/>
              </a:rPr>
              <a:t>string.h</a:t>
            </a:r>
            <a:r>
              <a:rPr lang="en-US" sz="1600" b="1" dirty="0">
                <a:solidFill>
                  <a:srgbClr val="444444"/>
                </a:solidFill>
                <a:latin typeface="Georgia" panose="02040502050405020303" pitchFamily="18" charset="0"/>
              </a:rPr>
              <a:t>&gt; (String header)</a:t>
            </a:r>
          </a:p>
          <a:p>
            <a:r>
              <a:rPr lang="en-US" sz="1600" dirty="0">
                <a:solidFill>
                  <a:srgbClr val="444444"/>
                </a:solidFill>
                <a:latin typeface="Georgia" panose="02040502050405020303" pitchFamily="18" charset="0"/>
              </a:rPr>
              <a:t>Perform string manipulation operations like </a:t>
            </a:r>
            <a:r>
              <a:rPr lang="en-US" sz="1600" dirty="0" err="1">
                <a:solidFill>
                  <a:srgbClr val="444444"/>
                </a:solidFill>
                <a:latin typeface="Georgia" panose="02040502050405020303" pitchFamily="18" charset="0"/>
              </a:rPr>
              <a:t>strlen</a:t>
            </a:r>
            <a:r>
              <a:rPr lang="en-US" sz="1600" dirty="0">
                <a:solidFill>
                  <a:srgbClr val="444444"/>
                </a:solidFill>
                <a:latin typeface="Georgia" panose="02040502050405020303" pitchFamily="18" charset="0"/>
              </a:rPr>
              <a:t> and </a:t>
            </a:r>
            <a:r>
              <a:rPr lang="en-US" sz="1600" dirty="0" err="1">
                <a:solidFill>
                  <a:srgbClr val="444444"/>
                </a:solidFill>
                <a:latin typeface="Georgia" panose="02040502050405020303" pitchFamily="18" charset="0"/>
              </a:rPr>
              <a:t>strcpy</a:t>
            </a:r>
            <a:r>
              <a:rPr lang="en-US" sz="1600" dirty="0">
                <a:solidFill>
                  <a:srgbClr val="444444"/>
                </a:solidFill>
                <a:latin typeface="Georgia" panose="02040502050405020303" pitchFamily="18" charset="0"/>
              </a:rPr>
              <a:t>.</a:t>
            </a:r>
            <a:endParaRPr lang="en-US" sz="1600" b="1" dirty="0">
              <a:solidFill>
                <a:srgbClr val="444444"/>
              </a:solidFill>
              <a:latin typeface="Georgia" panose="02040502050405020303" pitchFamily="18" charset="0"/>
            </a:endParaRPr>
          </a:p>
          <a:p>
            <a:r>
              <a:rPr lang="en-US" sz="1600" b="1" dirty="0">
                <a:solidFill>
                  <a:srgbClr val="444444"/>
                </a:solidFill>
                <a:latin typeface="Georgia" panose="02040502050405020303" pitchFamily="18" charset="0"/>
              </a:rPr>
              <a:t>3. #include&lt;</a:t>
            </a:r>
            <a:r>
              <a:rPr lang="en-US" sz="1600" b="1" dirty="0" err="1">
                <a:solidFill>
                  <a:srgbClr val="444444"/>
                </a:solidFill>
                <a:latin typeface="Georgia" panose="02040502050405020303" pitchFamily="18" charset="0"/>
              </a:rPr>
              <a:t>conio.h</a:t>
            </a:r>
            <a:r>
              <a:rPr lang="en-US" sz="1600" b="1" dirty="0">
                <a:solidFill>
                  <a:srgbClr val="444444"/>
                </a:solidFill>
                <a:latin typeface="Georgia" panose="02040502050405020303" pitchFamily="18" charset="0"/>
              </a:rPr>
              <a:t>&gt; (Console input-output header)</a:t>
            </a:r>
          </a:p>
          <a:p>
            <a:r>
              <a:rPr lang="en-US" sz="1600" dirty="0">
                <a:solidFill>
                  <a:srgbClr val="444444"/>
                </a:solidFill>
                <a:latin typeface="Georgia" panose="02040502050405020303" pitchFamily="18" charset="0"/>
              </a:rPr>
              <a:t>Perform console input and console output operations like </a:t>
            </a:r>
            <a:r>
              <a:rPr lang="en-US" sz="1600" dirty="0" err="1">
                <a:solidFill>
                  <a:srgbClr val="444444"/>
                </a:solidFill>
                <a:latin typeface="Georgia" panose="02040502050405020303" pitchFamily="18" charset="0"/>
              </a:rPr>
              <a:t>clrscr</a:t>
            </a:r>
            <a:r>
              <a:rPr lang="en-US" sz="1600" dirty="0">
                <a:solidFill>
                  <a:srgbClr val="444444"/>
                </a:solidFill>
                <a:latin typeface="Georgia" panose="02040502050405020303" pitchFamily="18" charset="0"/>
              </a:rPr>
              <a:t>() to clear the screen</a:t>
            </a:r>
          </a:p>
          <a:p>
            <a:r>
              <a:rPr lang="en-US" sz="1600" dirty="0">
                <a:solidFill>
                  <a:srgbClr val="444444"/>
                </a:solidFill>
                <a:latin typeface="Georgia" panose="02040502050405020303" pitchFamily="18" charset="0"/>
              </a:rPr>
              <a:t> and </a:t>
            </a:r>
            <a:r>
              <a:rPr lang="en-US" sz="1600" dirty="0" err="1">
                <a:solidFill>
                  <a:srgbClr val="444444"/>
                </a:solidFill>
                <a:latin typeface="Georgia" panose="02040502050405020303" pitchFamily="18" charset="0"/>
              </a:rPr>
              <a:t>getch</a:t>
            </a:r>
            <a:r>
              <a:rPr lang="en-US" sz="1600" dirty="0">
                <a:solidFill>
                  <a:srgbClr val="444444"/>
                </a:solidFill>
                <a:latin typeface="Georgia" panose="02040502050405020303" pitchFamily="18" charset="0"/>
              </a:rPr>
              <a:t>() to get the character from the keyboard.</a:t>
            </a:r>
            <a:endParaRPr lang="en-US" sz="1600" dirty="0"/>
          </a:p>
          <a:p>
            <a:r>
              <a:rPr lang="en-US" sz="1600" b="1" dirty="0">
                <a:solidFill>
                  <a:srgbClr val="444444"/>
                </a:solidFill>
                <a:latin typeface="Georgia" panose="02040502050405020303" pitchFamily="18" charset="0"/>
              </a:rPr>
              <a:t>4. #include&lt;</a:t>
            </a:r>
            <a:r>
              <a:rPr lang="en-US" sz="1600" b="1" dirty="0" err="1">
                <a:solidFill>
                  <a:srgbClr val="444444"/>
                </a:solidFill>
                <a:latin typeface="Georgia" panose="02040502050405020303" pitchFamily="18" charset="0"/>
              </a:rPr>
              <a:t>stdlib.h</a:t>
            </a:r>
            <a:r>
              <a:rPr lang="en-US" sz="1600" b="1" dirty="0">
                <a:solidFill>
                  <a:srgbClr val="444444"/>
                </a:solidFill>
                <a:latin typeface="Georgia" panose="02040502050405020303" pitchFamily="18" charset="0"/>
              </a:rPr>
              <a:t>&gt; (Standard library header)</a:t>
            </a:r>
          </a:p>
          <a:p>
            <a:r>
              <a:rPr lang="en-US" sz="1600" dirty="0">
                <a:solidFill>
                  <a:srgbClr val="444444"/>
                </a:solidFill>
                <a:latin typeface="Georgia" panose="02040502050405020303" pitchFamily="18" charset="0"/>
              </a:rPr>
              <a:t>Perform standard utility functions like dynamic memory allocation, using functions </a:t>
            </a:r>
          </a:p>
          <a:p>
            <a:r>
              <a:rPr lang="en-US" sz="1600" dirty="0">
                <a:solidFill>
                  <a:srgbClr val="444444"/>
                </a:solidFill>
                <a:latin typeface="Georgia" panose="02040502050405020303" pitchFamily="18" charset="0"/>
              </a:rPr>
              <a:t>such as </a:t>
            </a:r>
            <a:r>
              <a:rPr lang="en-US" sz="1600" dirty="0" err="1">
                <a:solidFill>
                  <a:srgbClr val="444444"/>
                </a:solidFill>
                <a:latin typeface="Georgia" panose="02040502050405020303" pitchFamily="18" charset="0"/>
              </a:rPr>
              <a:t>malloc</a:t>
            </a:r>
            <a:r>
              <a:rPr lang="en-US" sz="1600" dirty="0">
                <a:solidFill>
                  <a:srgbClr val="444444"/>
                </a:solidFill>
                <a:latin typeface="Georgia" panose="02040502050405020303" pitchFamily="18" charset="0"/>
              </a:rPr>
              <a:t>() and </a:t>
            </a:r>
            <a:r>
              <a:rPr lang="en-US" sz="1600" dirty="0" err="1">
                <a:solidFill>
                  <a:srgbClr val="444444"/>
                </a:solidFill>
                <a:latin typeface="Georgia" panose="02040502050405020303" pitchFamily="18" charset="0"/>
              </a:rPr>
              <a:t>calloc</a:t>
            </a:r>
            <a:r>
              <a:rPr lang="en-US" sz="1600" dirty="0">
                <a:solidFill>
                  <a:srgbClr val="444444"/>
                </a:solidFill>
                <a:latin typeface="Georgia" panose="02040502050405020303" pitchFamily="18" charset="0"/>
              </a:rPr>
              <a:t>().</a:t>
            </a:r>
            <a:endParaRPr lang="en-US" sz="1600" b="1" dirty="0">
              <a:solidFill>
                <a:srgbClr val="444444"/>
              </a:solidFill>
              <a:latin typeface="Georgia" panose="02040502050405020303" pitchFamily="18" charset="0"/>
            </a:endParaRPr>
          </a:p>
          <a:p>
            <a:r>
              <a:rPr lang="en-US" sz="1600" b="1" dirty="0">
                <a:solidFill>
                  <a:srgbClr val="444444"/>
                </a:solidFill>
                <a:latin typeface="Georgia" panose="02040502050405020303" pitchFamily="18" charset="0"/>
              </a:rPr>
              <a:t>5. #include&lt;</a:t>
            </a:r>
            <a:r>
              <a:rPr lang="en-US" sz="1600" b="1" dirty="0" err="1">
                <a:solidFill>
                  <a:srgbClr val="444444"/>
                </a:solidFill>
                <a:latin typeface="Georgia" panose="02040502050405020303" pitchFamily="18" charset="0"/>
              </a:rPr>
              <a:t>math.h</a:t>
            </a:r>
            <a:r>
              <a:rPr lang="en-US" sz="1600" b="1" dirty="0">
                <a:solidFill>
                  <a:srgbClr val="444444"/>
                </a:solidFill>
                <a:latin typeface="Georgia" panose="02040502050405020303" pitchFamily="18" charset="0"/>
              </a:rPr>
              <a:t>&gt; (Math header )</a:t>
            </a:r>
          </a:p>
          <a:p>
            <a:r>
              <a:rPr lang="en-US" sz="1600" dirty="0">
                <a:solidFill>
                  <a:srgbClr val="444444"/>
                </a:solidFill>
                <a:latin typeface="Georgia" panose="02040502050405020303" pitchFamily="18" charset="0"/>
              </a:rPr>
              <a:t>Perform mathematical operations like </a:t>
            </a:r>
            <a:r>
              <a:rPr lang="en-US" sz="1600" dirty="0" err="1">
                <a:solidFill>
                  <a:srgbClr val="444444"/>
                </a:solidFill>
                <a:latin typeface="Georgia" panose="02040502050405020303" pitchFamily="18" charset="0"/>
              </a:rPr>
              <a:t>sqrt</a:t>
            </a:r>
            <a:r>
              <a:rPr lang="en-US" sz="1600" dirty="0">
                <a:solidFill>
                  <a:srgbClr val="444444"/>
                </a:solidFill>
                <a:latin typeface="Georgia" panose="02040502050405020303" pitchFamily="18" charset="0"/>
              </a:rPr>
              <a:t>() and pow(). To obtain the square root </a:t>
            </a:r>
          </a:p>
          <a:p>
            <a:r>
              <a:rPr lang="en-US" sz="1600" dirty="0">
                <a:solidFill>
                  <a:srgbClr val="444444"/>
                </a:solidFill>
                <a:latin typeface="Georgia" panose="02040502050405020303" pitchFamily="18" charset="0"/>
              </a:rPr>
              <a:t>and the power of a number respectively.</a:t>
            </a:r>
            <a:endParaRPr lang="en-US" sz="1600" b="1" dirty="0">
              <a:solidFill>
                <a:srgbClr val="444444"/>
              </a:solidFill>
              <a:latin typeface="Georgia" panose="02040502050405020303" pitchFamily="18" charset="0"/>
            </a:endParaRPr>
          </a:p>
          <a:p>
            <a:r>
              <a:rPr lang="en-US" sz="1600" b="1" dirty="0">
                <a:solidFill>
                  <a:srgbClr val="444444"/>
                </a:solidFill>
                <a:latin typeface="Georgia" panose="02040502050405020303" pitchFamily="18" charset="0"/>
              </a:rPr>
              <a:t>6. #include&lt;</a:t>
            </a:r>
            <a:r>
              <a:rPr lang="en-US" sz="1600" b="1" dirty="0" err="1">
                <a:solidFill>
                  <a:srgbClr val="444444"/>
                </a:solidFill>
                <a:latin typeface="Georgia" panose="02040502050405020303" pitchFamily="18" charset="0"/>
              </a:rPr>
              <a:t>ctype.h</a:t>
            </a:r>
            <a:r>
              <a:rPr lang="en-US" sz="1600" b="1" dirty="0">
                <a:solidFill>
                  <a:srgbClr val="444444"/>
                </a:solidFill>
                <a:latin typeface="Georgia" panose="02040502050405020303" pitchFamily="18" charset="0"/>
              </a:rPr>
              <a:t>&gt;(Character type header)</a:t>
            </a:r>
          </a:p>
          <a:p>
            <a:r>
              <a:rPr lang="en-US" sz="1600" dirty="0">
                <a:solidFill>
                  <a:srgbClr val="444444"/>
                </a:solidFill>
                <a:latin typeface="Georgia" panose="02040502050405020303" pitchFamily="18" charset="0"/>
              </a:rPr>
              <a:t>Perform character type functions like </a:t>
            </a:r>
            <a:r>
              <a:rPr lang="en-US" sz="1600" dirty="0" err="1">
                <a:solidFill>
                  <a:srgbClr val="444444"/>
                </a:solidFill>
                <a:latin typeface="Georgia" panose="02040502050405020303" pitchFamily="18" charset="0"/>
              </a:rPr>
              <a:t>isaplha</a:t>
            </a:r>
            <a:r>
              <a:rPr lang="en-US" sz="1600" dirty="0">
                <a:solidFill>
                  <a:srgbClr val="444444"/>
                </a:solidFill>
                <a:latin typeface="Georgia" panose="02040502050405020303" pitchFamily="18" charset="0"/>
              </a:rPr>
              <a:t>() and </a:t>
            </a:r>
            <a:r>
              <a:rPr lang="en-US" sz="1600" dirty="0" err="1">
                <a:solidFill>
                  <a:srgbClr val="444444"/>
                </a:solidFill>
                <a:latin typeface="Georgia" panose="02040502050405020303" pitchFamily="18" charset="0"/>
              </a:rPr>
              <a:t>isdigit</a:t>
            </a:r>
            <a:r>
              <a:rPr lang="en-US" sz="1600" dirty="0">
                <a:solidFill>
                  <a:srgbClr val="444444"/>
                </a:solidFill>
                <a:latin typeface="Georgia" panose="02040502050405020303" pitchFamily="18" charset="0"/>
              </a:rPr>
              <a:t>(). To find whether the given</a:t>
            </a:r>
          </a:p>
          <a:p>
            <a:r>
              <a:rPr lang="en-US" sz="1600" dirty="0">
                <a:solidFill>
                  <a:srgbClr val="444444"/>
                </a:solidFill>
                <a:latin typeface="Georgia" panose="02040502050405020303" pitchFamily="18" charset="0"/>
              </a:rPr>
              <a:t> character is an alphabet or a digit respectively.</a:t>
            </a:r>
            <a:endParaRPr lang="en-US" sz="1600" b="1" dirty="0">
              <a:solidFill>
                <a:srgbClr val="444444"/>
              </a:solidFill>
              <a:latin typeface="Georgia" panose="02040502050405020303" pitchFamily="18" charset="0"/>
            </a:endParaRPr>
          </a:p>
          <a:p>
            <a:r>
              <a:rPr lang="en-US" sz="1600" b="1" dirty="0">
                <a:solidFill>
                  <a:srgbClr val="444444"/>
                </a:solidFill>
                <a:latin typeface="Georgia" panose="02040502050405020303" pitchFamily="18" charset="0"/>
              </a:rPr>
              <a:t>7. #include&lt;</a:t>
            </a:r>
            <a:r>
              <a:rPr lang="en-US" sz="1600" b="1" dirty="0" err="1">
                <a:solidFill>
                  <a:srgbClr val="444444"/>
                </a:solidFill>
                <a:latin typeface="Georgia" panose="02040502050405020303" pitchFamily="18" charset="0"/>
              </a:rPr>
              <a:t>time.h</a:t>
            </a:r>
            <a:r>
              <a:rPr lang="en-US" sz="1600" b="1" dirty="0">
                <a:solidFill>
                  <a:srgbClr val="444444"/>
                </a:solidFill>
                <a:latin typeface="Georgia" panose="02040502050405020303" pitchFamily="18" charset="0"/>
              </a:rPr>
              <a:t>&gt;(Time header)</a:t>
            </a:r>
          </a:p>
          <a:p>
            <a:r>
              <a:rPr lang="en-US" sz="1600" dirty="0">
                <a:solidFill>
                  <a:srgbClr val="444444"/>
                </a:solidFill>
                <a:latin typeface="Georgia" panose="02040502050405020303" pitchFamily="18" charset="0"/>
              </a:rPr>
              <a:t>Perform functions related to date and time like </a:t>
            </a:r>
            <a:r>
              <a:rPr lang="en-US" sz="1600" dirty="0" err="1">
                <a:solidFill>
                  <a:srgbClr val="444444"/>
                </a:solidFill>
                <a:latin typeface="Georgia" panose="02040502050405020303" pitchFamily="18" charset="0"/>
              </a:rPr>
              <a:t>setdate</a:t>
            </a:r>
            <a:r>
              <a:rPr lang="en-US" sz="1600" dirty="0">
                <a:solidFill>
                  <a:srgbClr val="444444"/>
                </a:solidFill>
                <a:latin typeface="Georgia" panose="02040502050405020303" pitchFamily="18" charset="0"/>
              </a:rPr>
              <a:t>() and </a:t>
            </a:r>
            <a:r>
              <a:rPr lang="en-US" sz="1600" dirty="0" err="1">
                <a:solidFill>
                  <a:srgbClr val="444444"/>
                </a:solidFill>
                <a:latin typeface="Georgia" panose="02040502050405020303" pitchFamily="18" charset="0"/>
              </a:rPr>
              <a:t>getdate</a:t>
            </a:r>
            <a:r>
              <a:rPr lang="en-US" sz="1600" dirty="0">
                <a:solidFill>
                  <a:srgbClr val="444444"/>
                </a:solidFill>
                <a:latin typeface="Georgia" panose="02040502050405020303" pitchFamily="18" charset="0"/>
              </a:rPr>
              <a:t>(). </a:t>
            </a:r>
          </a:p>
          <a:p>
            <a:r>
              <a:rPr lang="en-US" sz="1600" dirty="0">
                <a:solidFill>
                  <a:srgbClr val="444444"/>
                </a:solidFill>
                <a:latin typeface="Georgia" panose="02040502050405020303" pitchFamily="18" charset="0"/>
              </a:rPr>
              <a:t>To modify the system date and get the CPU time respectively.</a:t>
            </a:r>
            <a:r>
              <a:rPr lang="en-US" dirty="0"/>
              <a:t/>
            </a:r>
            <a:br>
              <a:rPr lang="en-US" dirty="0"/>
            </a:br>
            <a:endParaRPr lang="en-US" dirty="0"/>
          </a:p>
        </p:txBody>
      </p:sp>
      <p:sp>
        <p:nvSpPr>
          <p:cNvPr id="6" name="TextBox 5"/>
          <p:cNvSpPr txBox="1"/>
          <p:nvPr/>
        </p:nvSpPr>
        <p:spPr>
          <a:xfrm>
            <a:off x="2286000" y="381000"/>
            <a:ext cx="5861092" cy="707886"/>
          </a:xfrm>
          <a:prstGeom prst="rect">
            <a:avLst/>
          </a:prstGeom>
          <a:noFill/>
        </p:spPr>
        <p:txBody>
          <a:bodyPr wrap="none" rtlCol="0">
            <a:spAutoFit/>
          </a:bodyPr>
          <a:lstStyle/>
          <a:p>
            <a:pPr algn="ctr"/>
            <a:r>
              <a:rPr lang="en-US" sz="4000" dirty="0">
                <a:solidFill>
                  <a:srgbClr val="FF0000"/>
                </a:solidFill>
              </a:rPr>
              <a:t>Important Header Files in C</a:t>
            </a:r>
          </a:p>
        </p:txBody>
      </p:sp>
    </p:spTree>
    <p:extLst>
      <p:ext uri="{BB962C8B-B14F-4D97-AF65-F5344CB8AC3E}">
        <p14:creationId xmlns:p14="http://schemas.microsoft.com/office/powerpoint/2010/main" val="19916988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250" y="1296650"/>
            <a:ext cx="12001500" cy="5539978"/>
          </a:xfrm>
          <a:prstGeom prst="rect">
            <a:avLst/>
          </a:prstGeom>
        </p:spPr>
        <p:txBody>
          <a:bodyPr wrap="square">
            <a:spAutoFit/>
          </a:bodyPr>
          <a:lstStyle/>
          <a:p>
            <a:pPr lvl="0" eaLnBrk="0" fontAlgn="base" hangingPunct="0">
              <a:spcBef>
                <a:spcPct val="0"/>
              </a:spcBef>
              <a:spcAft>
                <a:spcPct val="0"/>
              </a:spcAft>
            </a:pPr>
            <a:r>
              <a:rPr lang="en-US" sz="2000" b="1" dirty="0">
                <a:solidFill>
                  <a:srgbClr val="444444"/>
                </a:solidFill>
                <a:latin typeface="Georgia" panose="02040502050405020303" pitchFamily="18" charset="0"/>
              </a:rPr>
              <a:t>8. #include&lt;</a:t>
            </a:r>
            <a:r>
              <a:rPr lang="en-US" sz="2000" b="1" dirty="0" err="1">
                <a:solidFill>
                  <a:srgbClr val="444444"/>
                </a:solidFill>
                <a:latin typeface="Georgia" panose="02040502050405020303" pitchFamily="18" charset="0"/>
              </a:rPr>
              <a:t>assert.h</a:t>
            </a:r>
            <a:r>
              <a:rPr lang="en-US" sz="2000" b="1" dirty="0">
                <a:solidFill>
                  <a:srgbClr val="444444"/>
                </a:solidFill>
                <a:latin typeface="Georgia" panose="02040502050405020303" pitchFamily="18" charset="0"/>
              </a:rPr>
              <a:t>&gt; (Assertion header)</a:t>
            </a:r>
          </a:p>
          <a:p>
            <a:pPr lvl="0" eaLnBrk="0" fontAlgn="base" hangingPunct="0">
              <a:spcBef>
                <a:spcPct val="0"/>
              </a:spcBef>
              <a:spcAft>
                <a:spcPct val="0"/>
              </a:spcAft>
            </a:pPr>
            <a:r>
              <a:rPr lang="en-US" dirty="0">
                <a:solidFill>
                  <a:srgbClr val="444444"/>
                </a:solidFill>
                <a:latin typeface="Georgia" panose="02040502050405020303" pitchFamily="18" charset="0"/>
              </a:rPr>
              <a:t>It is used in program assertion functions like assert().</a:t>
            </a:r>
          </a:p>
          <a:p>
            <a:pPr lvl="0" eaLnBrk="0" fontAlgn="base" hangingPunct="0">
              <a:spcBef>
                <a:spcPct val="0"/>
              </a:spcBef>
              <a:spcAft>
                <a:spcPct val="0"/>
              </a:spcAft>
            </a:pPr>
            <a:r>
              <a:rPr lang="en-US" dirty="0">
                <a:solidFill>
                  <a:srgbClr val="444444"/>
                </a:solidFill>
                <a:latin typeface="Georgia" panose="02040502050405020303" pitchFamily="18" charset="0"/>
              </a:rPr>
              <a:t> To get an integer </a:t>
            </a:r>
            <a:r>
              <a:rPr lang="en-US" b="1" i="1" dirty="0">
                <a:solidFill>
                  <a:srgbClr val="65ABF6"/>
                </a:solidFill>
                <a:latin typeface="inherit"/>
                <a:hlinkClick r:id="rId2"/>
              </a:rPr>
              <a:t>data type in C/C++</a:t>
            </a:r>
            <a:r>
              <a:rPr lang="en-US" b="1" dirty="0">
                <a:solidFill>
                  <a:srgbClr val="444444"/>
                </a:solidFill>
                <a:latin typeface="inherit"/>
              </a:rPr>
              <a:t> </a:t>
            </a:r>
            <a:r>
              <a:rPr lang="en-US" dirty="0">
                <a:solidFill>
                  <a:srgbClr val="444444"/>
                </a:solidFill>
                <a:latin typeface="Georgia" panose="02040502050405020303" pitchFamily="18" charset="0"/>
              </a:rPr>
              <a:t>as a parameter which prints </a:t>
            </a:r>
            <a:r>
              <a:rPr lang="en-US" dirty="0" err="1">
                <a:solidFill>
                  <a:srgbClr val="444444"/>
                </a:solidFill>
                <a:latin typeface="Georgia" panose="02040502050405020303" pitchFamily="18" charset="0"/>
              </a:rPr>
              <a:t>stderr</a:t>
            </a:r>
            <a:r>
              <a:rPr lang="en-US" dirty="0">
                <a:solidFill>
                  <a:srgbClr val="444444"/>
                </a:solidFill>
                <a:latin typeface="Georgia" panose="02040502050405020303" pitchFamily="18" charset="0"/>
              </a:rPr>
              <a:t> only if the parameter passed is 0.</a:t>
            </a:r>
            <a:endParaRPr lang="en-US" sz="2000" b="1" dirty="0">
              <a:solidFill>
                <a:srgbClr val="444444"/>
              </a:solidFill>
              <a:latin typeface="Georgia" panose="02040502050405020303" pitchFamily="18" charset="0"/>
            </a:endParaRPr>
          </a:p>
          <a:p>
            <a:pPr lvl="0" eaLnBrk="0" fontAlgn="base" hangingPunct="0">
              <a:spcBef>
                <a:spcPct val="0"/>
              </a:spcBef>
              <a:spcAft>
                <a:spcPct val="0"/>
              </a:spcAft>
            </a:pPr>
            <a:r>
              <a:rPr lang="en-US" sz="2000" b="1" dirty="0">
                <a:solidFill>
                  <a:srgbClr val="444444"/>
                </a:solidFill>
                <a:latin typeface="Georgia" panose="02040502050405020303" pitchFamily="18" charset="0"/>
              </a:rPr>
              <a:t>9. #include&lt;</a:t>
            </a:r>
            <a:r>
              <a:rPr lang="en-US" sz="2000" b="1" dirty="0" err="1">
                <a:solidFill>
                  <a:srgbClr val="444444"/>
                </a:solidFill>
                <a:latin typeface="Georgia" panose="02040502050405020303" pitchFamily="18" charset="0"/>
              </a:rPr>
              <a:t>locale.h</a:t>
            </a:r>
            <a:r>
              <a:rPr lang="en-US" sz="2000" b="1" dirty="0">
                <a:solidFill>
                  <a:srgbClr val="444444"/>
                </a:solidFill>
                <a:latin typeface="Georgia" panose="02040502050405020303" pitchFamily="18" charset="0"/>
              </a:rPr>
              <a:t>&gt; (Localization header)</a:t>
            </a:r>
          </a:p>
          <a:p>
            <a:pPr lvl="0" eaLnBrk="0" fontAlgn="base" hangingPunct="0">
              <a:spcBef>
                <a:spcPct val="0"/>
              </a:spcBef>
              <a:spcAft>
                <a:spcPct val="0"/>
              </a:spcAft>
            </a:pPr>
            <a:r>
              <a:rPr lang="en-US" dirty="0">
                <a:solidFill>
                  <a:srgbClr val="444444"/>
                </a:solidFill>
                <a:latin typeface="Georgia" panose="02040502050405020303" pitchFamily="18" charset="0"/>
              </a:rPr>
              <a:t>Perform localization functions like </a:t>
            </a:r>
            <a:r>
              <a:rPr lang="en-US" dirty="0" err="1">
                <a:solidFill>
                  <a:srgbClr val="444444"/>
                </a:solidFill>
                <a:latin typeface="Georgia" panose="02040502050405020303" pitchFamily="18" charset="0"/>
              </a:rPr>
              <a:t>setlocale</a:t>
            </a:r>
            <a:r>
              <a:rPr lang="en-US" dirty="0">
                <a:solidFill>
                  <a:srgbClr val="444444"/>
                </a:solidFill>
                <a:latin typeface="Georgia" panose="02040502050405020303" pitchFamily="18" charset="0"/>
              </a:rPr>
              <a:t>() and </a:t>
            </a:r>
            <a:r>
              <a:rPr lang="en-US" dirty="0" err="1">
                <a:solidFill>
                  <a:srgbClr val="444444"/>
                </a:solidFill>
                <a:latin typeface="Georgia" panose="02040502050405020303" pitchFamily="18" charset="0"/>
              </a:rPr>
              <a:t>localeconv</a:t>
            </a:r>
            <a:r>
              <a:rPr lang="en-US" dirty="0">
                <a:solidFill>
                  <a:srgbClr val="444444"/>
                </a:solidFill>
                <a:latin typeface="Georgia" panose="02040502050405020303" pitchFamily="18" charset="0"/>
              </a:rPr>
              <a:t>().</a:t>
            </a:r>
          </a:p>
          <a:p>
            <a:pPr lvl="0" eaLnBrk="0" fontAlgn="base" hangingPunct="0">
              <a:spcBef>
                <a:spcPct val="0"/>
              </a:spcBef>
              <a:spcAft>
                <a:spcPct val="0"/>
              </a:spcAft>
            </a:pPr>
            <a:r>
              <a:rPr lang="en-US" dirty="0">
                <a:solidFill>
                  <a:srgbClr val="444444"/>
                </a:solidFill>
                <a:latin typeface="Georgia" panose="02040502050405020303" pitchFamily="18" charset="0"/>
              </a:rPr>
              <a:t> To set locale and get locale conventions respectively.</a:t>
            </a:r>
            <a:endParaRPr lang="en-US" sz="2000" b="1" dirty="0">
              <a:solidFill>
                <a:srgbClr val="444444"/>
              </a:solidFill>
              <a:latin typeface="Georgia" panose="02040502050405020303" pitchFamily="18" charset="0"/>
            </a:endParaRPr>
          </a:p>
          <a:p>
            <a:pPr lvl="0" eaLnBrk="0" fontAlgn="base" hangingPunct="0">
              <a:spcBef>
                <a:spcPct val="0"/>
              </a:spcBef>
              <a:spcAft>
                <a:spcPct val="0"/>
              </a:spcAft>
            </a:pPr>
            <a:r>
              <a:rPr lang="en-US" sz="2000" b="1" dirty="0">
                <a:solidFill>
                  <a:srgbClr val="444444"/>
                </a:solidFill>
                <a:latin typeface="Georgia" panose="02040502050405020303" pitchFamily="18" charset="0"/>
              </a:rPr>
              <a:t>10. #include&lt;</a:t>
            </a:r>
            <a:r>
              <a:rPr lang="en-US" sz="2000" b="1" dirty="0" err="1">
                <a:solidFill>
                  <a:srgbClr val="444444"/>
                </a:solidFill>
                <a:latin typeface="Georgia" panose="02040502050405020303" pitchFamily="18" charset="0"/>
              </a:rPr>
              <a:t>signal.h</a:t>
            </a:r>
            <a:r>
              <a:rPr lang="en-US" sz="2000" b="1" dirty="0">
                <a:solidFill>
                  <a:srgbClr val="444444"/>
                </a:solidFill>
                <a:latin typeface="Georgia" panose="02040502050405020303" pitchFamily="18" charset="0"/>
              </a:rPr>
              <a:t>&gt; (Signal header)</a:t>
            </a:r>
          </a:p>
          <a:p>
            <a:pPr lvl="0" eaLnBrk="0" fontAlgn="base" hangingPunct="0">
              <a:spcBef>
                <a:spcPct val="0"/>
              </a:spcBef>
              <a:spcAft>
                <a:spcPct val="0"/>
              </a:spcAft>
            </a:pPr>
            <a:r>
              <a:rPr lang="en-US" dirty="0">
                <a:solidFill>
                  <a:srgbClr val="444444"/>
                </a:solidFill>
                <a:latin typeface="Georgia" panose="02040502050405020303" pitchFamily="18" charset="0"/>
              </a:rPr>
              <a:t>Perform signal handling functions like signal() and raise().</a:t>
            </a:r>
          </a:p>
          <a:p>
            <a:pPr lvl="0" eaLnBrk="0" fontAlgn="base" hangingPunct="0">
              <a:spcBef>
                <a:spcPct val="0"/>
              </a:spcBef>
              <a:spcAft>
                <a:spcPct val="0"/>
              </a:spcAft>
            </a:pPr>
            <a:r>
              <a:rPr lang="en-US" dirty="0">
                <a:solidFill>
                  <a:srgbClr val="444444"/>
                </a:solidFill>
                <a:latin typeface="Georgia" panose="02040502050405020303" pitchFamily="18" charset="0"/>
              </a:rPr>
              <a:t> To install signal handler and to raise the signal in the program respectively</a:t>
            </a:r>
            <a:endParaRPr lang="en-US" sz="2000" b="1" dirty="0">
              <a:solidFill>
                <a:srgbClr val="444444"/>
              </a:solidFill>
              <a:latin typeface="Georgia" panose="02040502050405020303" pitchFamily="18" charset="0"/>
            </a:endParaRPr>
          </a:p>
          <a:p>
            <a:pPr lvl="0" eaLnBrk="0" fontAlgn="base" hangingPunct="0">
              <a:spcBef>
                <a:spcPct val="0"/>
              </a:spcBef>
              <a:spcAft>
                <a:spcPct val="0"/>
              </a:spcAft>
            </a:pPr>
            <a:r>
              <a:rPr lang="en-US" sz="2000" b="1" dirty="0">
                <a:solidFill>
                  <a:srgbClr val="444444"/>
                </a:solidFill>
                <a:latin typeface="Georgia" panose="02040502050405020303" pitchFamily="18" charset="0"/>
              </a:rPr>
              <a:t>11. #include&lt;</a:t>
            </a:r>
            <a:r>
              <a:rPr lang="en-US" sz="2000" b="1" dirty="0" err="1">
                <a:solidFill>
                  <a:srgbClr val="444444"/>
                </a:solidFill>
                <a:latin typeface="Georgia" panose="02040502050405020303" pitchFamily="18" charset="0"/>
              </a:rPr>
              <a:t>setjmp.h</a:t>
            </a:r>
            <a:r>
              <a:rPr lang="en-US" sz="2000" b="1" dirty="0">
                <a:solidFill>
                  <a:srgbClr val="444444"/>
                </a:solidFill>
                <a:latin typeface="Georgia" panose="02040502050405020303" pitchFamily="18" charset="0"/>
              </a:rPr>
              <a:t>&gt; (Jump header)</a:t>
            </a:r>
          </a:p>
          <a:p>
            <a:pPr lvl="0" eaLnBrk="0" fontAlgn="base" hangingPunct="0">
              <a:spcBef>
                <a:spcPct val="0"/>
              </a:spcBef>
              <a:spcAft>
                <a:spcPct val="0"/>
              </a:spcAft>
            </a:pPr>
            <a:r>
              <a:rPr lang="en-US" dirty="0">
                <a:solidFill>
                  <a:srgbClr val="444444"/>
                </a:solidFill>
                <a:latin typeface="Georgia" panose="02040502050405020303" pitchFamily="18" charset="0"/>
              </a:rPr>
              <a:t>Perform jump functions.</a:t>
            </a:r>
            <a:endParaRPr lang="en-US" sz="2000" b="1" dirty="0">
              <a:solidFill>
                <a:srgbClr val="444444"/>
              </a:solidFill>
              <a:latin typeface="Georgia" panose="02040502050405020303" pitchFamily="18" charset="0"/>
            </a:endParaRPr>
          </a:p>
          <a:p>
            <a:pPr lvl="0" eaLnBrk="0" fontAlgn="base" hangingPunct="0">
              <a:spcBef>
                <a:spcPct val="0"/>
              </a:spcBef>
              <a:spcAft>
                <a:spcPct val="0"/>
              </a:spcAft>
            </a:pPr>
            <a:r>
              <a:rPr lang="en-US" sz="2000" b="1" dirty="0">
                <a:solidFill>
                  <a:srgbClr val="444444"/>
                </a:solidFill>
                <a:latin typeface="Georgia" panose="02040502050405020303" pitchFamily="18" charset="0"/>
              </a:rPr>
              <a:t>12. #include&lt;</a:t>
            </a:r>
            <a:r>
              <a:rPr lang="en-US" sz="2000" b="1" dirty="0" err="1">
                <a:solidFill>
                  <a:srgbClr val="444444"/>
                </a:solidFill>
                <a:latin typeface="Georgia" panose="02040502050405020303" pitchFamily="18" charset="0"/>
              </a:rPr>
              <a:t>stdarg.h</a:t>
            </a:r>
            <a:r>
              <a:rPr lang="en-US" sz="2000" b="1" dirty="0">
                <a:solidFill>
                  <a:srgbClr val="444444"/>
                </a:solidFill>
                <a:latin typeface="Georgia" panose="02040502050405020303" pitchFamily="18" charset="0"/>
              </a:rPr>
              <a:t>&gt; (Standard argument header)</a:t>
            </a:r>
          </a:p>
          <a:p>
            <a:pPr lvl="0" eaLnBrk="0" fontAlgn="base" hangingPunct="0">
              <a:spcBef>
                <a:spcPct val="0"/>
              </a:spcBef>
              <a:spcAft>
                <a:spcPct val="0"/>
              </a:spcAft>
            </a:pPr>
            <a:r>
              <a:rPr lang="en-US" dirty="0">
                <a:solidFill>
                  <a:srgbClr val="444444"/>
                </a:solidFill>
                <a:latin typeface="Georgia" panose="02040502050405020303" pitchFamily="18" charset="0"/>
              </a:rPr>
              <a:t>Perform standard argument functions like </a:t>
            </a:r>
            <a:r>
              <a:rPr lang="en-US" dirty="0" err="1">
                <a:solidFill>
                  <a:srgbClr val="444444"/>
                </a:solidFill>
                <a:latin typeface="Georgia" panose="02040502050405020303" pitchFamily="18" charset="0"/>
              </a:rPr>
              <a:t>va_start</a:t>
            </a:r>
            <a:r>
              <a:rPr lang="en-US" dirty="0">
                <a:solidFill>
                  <a:srgbClr val="444444"/>
                </a:solidFill>
                <a:latin typeface="Georgia" panose="02040502050405020303" pitchFamily="18" charset="0"/>
              </a:rPr>
              <a:t> and </a:t>
            </a:r>
            <a:r>
              <a:rPr lang="en-US" dirty="0" err="1">
                <a:solidFill>
                  <a:srgbClr val="444444"/>
                </a:solidFill>
                <a:latin typeface="Georgia" panose="02040502050405020303" pitchFamily="18" charset="0"/>
              </a:rPr>
              <a:t>va_arg</a:t>
            </a:r>
            <a:r>
              <a:rPr lang="en-US" dirty="0">
                <a:solidFill>
                  <a:srgbClr val="444444"/>
                </a:solidFill>
                <a:latin typeface="Georgia" panose="02040502050405020303" pitchFamily="18" charset="0"/>
              </a:rPr>
              <a:t>(). </a:t>
            </a:r>
          </a:p>
          <a:p>
            <a:pPr lvl="0" eaLnBrk="0" fontAlgn="base" hangingPunct="0">
              <a:spcBef>
                <a:spcPct val="0"/>
              </a:spcBef>
              <a:spcAft>
                <a:spcPct val="0"/>
              </a:spcAft>
            </a:pPr>
            <a:r>
              <a:rPr lang="en-US" dirty="0">
                <a:solidFill>
                  <a:srgbClr val="444444"/>
                </a:solidFill>
                <a:latin typeface="Georgia" panose="02040502050405020303" pitchFamily="18" charset="0"/>
              </a:rPr>
              <a:t>To indicate start of the variable-length argument list and to fetch the arguments from</a:t>
            </a:r>
          </a:p>
          <a:p>
            <a:pPr lvl="0" eaLnBrk="0" fontAlgn="base" hangingPunct="0">
              <a:spcBef>
                <a:spcPct val="0"/>
              </a:spcBef>
              <a:spcAft>
                <a:spcPct val="0"/>
              </a:spcAft>
            </a:pPr>
            <a:r>
              <a:rPr lang="en-US" dirty="0">
                <a:solidFill>
                  <a:srgbClr val="444444"/>
                </a:solidFill>
                <a:latin typeface="Georgia" panose="02040502050405020303" pitchFamily="18" charset="0"/>
              </a:rPr>
              <a:t> the variable-length argument list in the program respectively.</a:t>
            </a:r>
            <a:endParaRPr lang="en-US" sz="2000" b="1" dirty="0">
              <a:solidFill>
                <a:srgbClr val="444444"/>
              </a:solidFill>
              <a:latin typeface="Georgia" panose="02040502050405020303" pitchFamily="18" charset="0"/>
            </a:endParaRPr>
          </a:p>
          <a:p>
            <a:pPr lvl="0" eaLnBrk="0" fontAlgn="base" hangingPunct="0">
              <a:spcBef>
                <a:spcPct val="0"/>
              </a:spcBef>
              <a:spcAft>
                <a:spcPct val="0"/>
              </a:spcAft>
            </a:pPr>
            <a:r>
              <a:rPr lang="en-US" sz="2000" b="1" dirty="0">
                <a:solidFill>
                  <a:srgbClr val="444444"/>
                </a:solidFill>
                <a:latin typeface="Georgia" panose="02040502050405020303" pitchFamily="18" charset="0"/>
              </a:rPr>
              <a:t>13. #include&lt;</a:t>
            </a:r>
            <a:r>
              <a:rPr lang="en-US" sz="2000" b="1" dirty="0" err="1">
                <a:solidFill>
                  <a:srgbClr val="444444"/>
                </a:solidFill>
                <a:latin typeface="Georgia" panose="02040502050405020303" pitchFamily="18" charset="0"/>
              </a:rPr>
              <a:t>errno.h</a:t>
            </a:r>
            <a:r>
              <a:rPr lang="en-US" sz="2000" b="1" dirty="0">
                <a:solidFill>
                  <a:srgbClr val="444444"/>
                </a:solidFill>
                <a:latin typeface="Georgia" panose="02040502050405020303" pitchFamily="18" charset="0"/>
              </a:rPr>
              <a:t>&gt; (Error handling header)</a:t>
            </a:r>
          </a:p>
          <a:p>
            <a:pPr lvl="0" eaLnBrk="0" fontAlgn="base" hangingPunct="0">
              <a:spcBef>
                <a:spcPct val="0"/>
              </a:spcBef>
              <a:spcAft>
                <a:spcPct val="0"/>
              </a:spcAft>
            </a:pPr>
            <a:r>
              <a:rPr lang="en-US" dirty="0">
                <a:solidFill>
                  <a:srgbClr val="444444"/>
                </a:solidFill>
                <a:latin typeface="Georgia" panose="02040502050405020303" pitchFamily="18" charset="0"/>
              </a:rPr>
              <a:t>Used to perform error handling operations like </a:t>
            </a:r>
            <a:r>
              <a:rPr lang="en-US" dirty="0" err="1">
                <a:solidFill>
                  <a:srgbClr val="444444"/>
                </a:solidFill>
                <a:latin typeface="Georgia" panose="02040502050405020303" pitchFamily="18" charset="0"/>
              </a:rPr>
              <a:t>errno</a:t>
            </a:r>
            <a:r>
              <a:rPr lang="en-US" dirty="0">
                <a:solidFill>
                  <a:srgbClr val="444444"/>
                </a:solidFill>
                <a:latin typeface="Georgia" panose="02040502050405020303" pitchFamily="18" charset="0"/>
              </a:rPr>
              <a:t>(). </a:t>
            </a:r>
          </a:p>
          <a:p>
            <a:pPr lvl="0" eaLnBrk="0" fontAlgn="base" hangingPunct="0">
              <a:spcBef>
                <a:spcPct val="0"/>
              </a:spcBef>
              <a:spcAft>
                <a:spcPct val="0"/>
              </a:spcAft>
            </a:pPr>
            <a:r>
              <a:rPr lang="en-US" dirty="0">
                <a:solidFill>
                  <a:srgbClr val="444444"/>
                </a:solidFill>
                <a:latin typeface="Georgia" panose="02040502050405020303" pitchFamily="18" charset="0"/>
              </a:rPr>
              <a:t>To indicate errors in the program by initially assigning the value of this function to 0 and then later changing it to indicate errors.</a:t>
            </a:r>
            <a:endParaRPr lang="en-US" sz="800" dirty="0"/>
          </a:p>
        </p:txBody>
      </p:sp>
      <p:sp>
        <p:nvSpPr>
          <p:cNvPr id="3" name="TextBox 2"/>
          <p:cNvSpPr txBox="1"/>
          <p:nvPr/>
        </p:nvSpPr>
        <p:spPr>
          <a:xfrm>
            <a:off x="1363089" y="381000"/>
            <a:ext cx="7706918" cy="707886"/>
          </a:xfrm>
          <a:prstGeom prst="rect">
            <a:avLst/>
          </a:prstGeom>
          <a:noFill/>
        </p:spPr>
        <p:txBody>
          <a:bodyPr wrap="none" rtlCol="0">
            <a:spAutoFit/>
          </a:bodyPr>
          <a:lstStyle/>
          <a:p>
            <a:pPr algn="ctr"/>
            <a:r>
              <a:rPr lang="en-US" sz="4000" dirty="0">
                <a:solidFill>
                  <a:srgbClr val="FF0000"/>
                </a:solidFill>
              </a:rPr>
              <a:t>Important Header Files in </a:t>
            </a:r>
            <a:r>
              <a:rPr lang="en-US" sz="4000" dirty="0" smtClean="0">
                <a:solidFill>
                  <a:srgbClr val="FF0000"/>
                </a:solidFill>
              </a:rPr>
              <a:t>C – Cont’d</a:t>
            </a:r>
            <a:endParaRPr lang="en-US" sz="4000" dirty="0">
              <a:solidFill>
                <a:srgbClr val="FF0000"/>
              </a:solidFill>
            </a:endParaRPr>
          </a:p>
        </p:txBody>
      </p:sp>
    </p:spTree>
    <p:extLst>
      <p:ext uri="{BB962C8B-B14F-4D97-AF65-F5344CB8AC3E}">
        <p14:creationId xmlns:p14="http://schemas.microsoft.com/office/powerpoint/2010/main" val="14965695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550"/>
            <a:ext cx="10515600" cy="796925"/>
          </a:xfrm>
        </p:spPr>
        <p:txBody>
          <a:bodyPr/>
          <a:lstStyle/>
          <a:p>
            <a:r>
              <a:rPr lang="en-US" dirty="0" smtClean="0">
                <a:solidFill>
                  <a:srgbClr val="FF0000"/>
                </a:solidFill>
              </a:rPr>
              <a:t>What is Library File?</a:t>
            </a:r>
            <a:endParaRPr lang="en-US" dirty="0">
              <a:solidFill>
                <a:srgbClr val="FF0000"/>
              </a:solidFill>
            </a:endParaRPr>
          </a:p>
        </p:txBody>
      </p:sp>
      <p:sp>
        <p:nvSpPr>
          <p:cNvPr id="3" name="Content Placeholder 2"/>
          <p:cNvSpPr>
            <a:spLocks noGrp="1"/>
          </p:cNvSpPr>
          <p:nvPr>
            <p:ph idx="1"/>
          </p:nvPr>
        </p:nvSpPr>
        <p:spPr>
          <a:xfrm>
            <a:off x="76200" y="581025"/>
            <a:ext cx="11963399" cy="6124575"/>
          </a:xfrm>
        </p:spPr>
        <p:txBody>
          <a:bodyPr>
            <a:normAutofit fontScale="85000" lnSpcReduction="20000"/>
          </a:bodyPr>
          <a:lstStyle/>
          <a:p>
            <a:r>
              <a:rPr lang="en-US" dirty="0" smtClean="0"/>
              <a:t>Library is the place where the actual  functionality is implemented (</a:t>
            </a:r>
            <a:r>
              <a:rPr lang="en-US" dirty="0" smtClean="0">
                <a:solidFill>
                  <a:srgbClr val="FF0000"/>
                </a:solidFill>
              </a:rPr>
              <a:t>Machine readable Binary Form</a:t>
            </a:r>
            <a:r>
              <a:rPr lang="en-US" dirty="0" smtClean="0"/>
              <a:t>)</a:t>
            </a:r>
          </a:p>
          <a:p>
            <a:pPr marL="0" indent="0">
              <a:buNone/>
            </a:pPr>
            <a:endParaRPr lang="en-US" dirty="0" smtClean="0"/>
          </a:p>
          <a:p>
            <a:r>
              <a:rPr lang="en-US" dirty="0" smtClean="0"/>
              <a:t>The Library files are used define the functions declared in header files.</a:t>
            </a:r>
          </a:p>
          <a:p>
            <a:pPr marL="0" indent="0">
              <a:buNone/>
            </a:pPr>
            <a:endParaRPr lang="en-US" dirty="0" smtClean="0"/>
          </a:p>
          <a:p>
            <a:r>
              <a:rPr lang="en-US" dirty="0" smtClean="0"/>
              <a:t>Main two Categories: Static and Dynamic (Shared)</a:t>
            </a:r>
          </a:p>
          <a:p>
            <a:pPr marL="0" indent="0">
              <a:buNone/>
            </a:pPr>
            <a:endParaRPr lang="en-US" dirty="0" smtClean="0"/>
          </a:p>
          <a:p>
            <a:pPr marL="0" indent="0">
              <a:buNone/>
            </a:pPr>
            <a:r>
              <a:rPr lang="en-US" dirty="0"/>
              <a:t>“A library is basically just an archive of object files. And is made up of useful and reusable code</a:t>
            </a:r>
            <a:r>
              <a:rPr lang="en-US" dirty="0" smtClean="0"/>
              <a:t>.”</a:t>
            </a:r>
          </a:p>
          <a:p>
            <a:pPr marL="0" indent="0">
              <a:buNone/>
            </a:pPr>
            <a:endParaRPr lang="en-US" dirty="0" smtClean="0"/>
          </a:p>
          <a:p>
            <a:pPr marL="0" indent="0" algn="just">
              <a:buNone/>
            </a:pPr>
            <a:r>
              <a:rPr lang="en-US" dirty="0" smtClean="0">
                <a:solidFill>
                  <a:srgbClr val="FF0000"/>
                </a:solidFill>
                <a:latin typeface="sohne"/>
              </a:rPr>
              <a:t>            “The </a:t>
            </a:r>
            <a:r>
              <a:rPr lang="en-US" dirty="0">
                <a:solidFill>
                  <a:srgbClr val="FF0000"/>
                </a:solidFill>
                <a:latin typeface="sohne"/>
              </a:rPr>
              <a:t>library therefore consists of an </a:t>
            </a:r>
            <a:r>
              <a:rPr lang="en-US" i="1" dirty="0">
                <a:solidFill>
                  <a:srgbClr val="FF0000"/>
                </a:solidFill>
                <a:latin typeface="sohne"/>
              </a:rPr>
              <a:t>interface</a:t>
            </a:r>
            <a:r>
              <a:rPr lang="en-US" dirty="0">
                <a:solidFill>
                  <a:srgbClr val="FF0000"/>
                </a:solidFill>
                <a:latin typeface="sohne"/>
              </a:rPr>
              <a:t> expressed in a </a:t>
            </a:r>
            <a:r>
              <a:rPr lang="en-US" sz="2000" dirty="0">
                <a:solidFill>
                  <a:srgbClr val="FF0000"/>
                </a:solidFill>
                <a:latin typeface="Menlo"/>
              </a:rPr>
              <a:t>.h</a:t>
            </a:r>
            <a:r>
              <a:rPr lang="en-US" dirty="0">
                <a:solidFill>
                  <a:srgbClr val="FF0000"/>
                </a:solidFill>
                <a:latin typeface="sohne"/>
              </a:rPr>
              <a:t> file (named the "header") and an </a:t>
            </a:r>
            <a:r>
              <a:rPr lang="en-US" i="1" dirty="0">
                <a:solidFill>
                  <a:srgbClr val="FF0000"/>
                </a:solidFill>
                <a:latin typeface="sohne"/>
              </a:rPr>
              <a:t>implementation</a:t>
            </a:r>
            <a:r>
              <a:rPr lang="en-US" dirty="0">
                <a:solidFill>
                  <a:srgbClr val="FF0000"/>
                </a:solidFill>
                <a:latin typeface="sohne"/>
              </a:rPr>
              <a:t> expressed in a </a:t>
            </a:r>
            <a:r>
              <a:rPr lang="en-US" sz="2000" dirty="0">
                <a:solidFill>
                  <a:srgbClr val="FF0000"/>
                </a:solidFill>
                <a:latin typeface="Menlo"/>
              </a:rPr>
              <a:t>.c</a:t>
            </a:r>
            <a:r>
              <a:rPr lang="en-US" dirty="0">
                <a:solidFill>
                  <a:srgbClr val="FF0000"/>
                </a:solidFill>
                <a:latin typeface="sohne"/>
              </a:rPr>
              <a:t> file.” </a:t>
            </a:r>
            <a:endParaRPr lang="en-US" dirty="0" smtClean="0">
              <a:solidFill>
                <a:srgbClr val="FF0000"/>
              </a:solidFill>
              <a:latin typeface="sohne"/>
            </a:endParaRPr>
          </a:p>
          <a:p>
            <a:pPr marL="0" indent="0" algn="just">
              <a:buNone/>
            </a:pPr>
            <a:endParaRPr lang="en-US" dirty="0" smtClean="0">
              <a:solidFill>
                <a:srgbClr val="FF0000"/>
              </a:solidFill>
              <a:latin typeface="sohne"/>
            </a:endParaRPr>
          </a:p>
          <a:p>
            <a:pPr marL="0" indent="0" algn="just">
              <a:buNone/>
            </a:pPr>
            <a:r>
              <a:rPr lang="en-US" dirty="0" smtClean="0">
                <a:solidFill>
                  <a:srgbClr val="00B050"/>
                </a:solidFill>
                <a:latin typeface="sohne"/>
              </a:rPr>
              <a:t>“</a:t>
            </a:r>
            <a:r>
              <a:rPr lang="en-US" dirty="0">
                <a:solidFill>
                  <a:srgbClr val="00B050"/>
                </a:solidFill>
                <a:latin typeface="sohne"/>
              </a:rPr>
              <a:t>If you have a bunch of files that contain just functions, you can turn these source files into libraries that can be used statically or dynamically by </a:t>
            </a:r>
            <a:r>
              <a:rPr lang="en-US" dirty="0" smtClean="0">
                <a:solidFill>
                  <a:srgbClr val="00B050"/>
                </a:solidFill>
                <a:latin typeface="sohne"/>
              </a:rPr>
              <a:t>programs”.</a:t>
            </a:r>
            <a:r>
              <a:rPr lang="en-US" b="1" u="sng" dirty="0" smtClean="0">
                <a:solidFill>
                  <a:srgbClr val="00B050"/>
                </a:solidFill>
                <a:latin typeface="sohne"/>
              </a:rPr>
              <a:t> </a:t>
            </a:r>
          </a:p>
          <a:p>
            <a:pPr marL="0" indent="0" algn="just">
              <a:buNone/>
            </a:pPr>
            <a:endParaRPr lang="en-US" b="1" u="sng" dirty="0" smtClean="0">
              <a:solidFill>
                <a:srgbClr val="00B050"/>
              </a:solidFill>
              <a:latin typeface="sohne"/>
            </a:endParaRPr>
          </a:p>
          <a:p>
            <a:pPr marL="0" indent="0" algn="just">
              <a:buNone/>
            </a:pPr>
            <a:r>
              <a:rPr lang="en-US" b="1" u="sng" dirty="0" smtClean="0">
                <a:solidFill>
                  <a:srgbClr val="00B050"/>
                </a:solidFill>
                <a:latin typeface="sohne"/>
              </a:rPr>
              <a:t>This </a:t>
            </a:r>
            <a:r>
              <a:rPr lang="en-US" b="1" u="sng" dirty="0">
                <a:solidFill>
                  <a:srgbClr val="00B050"/>
                </a:solidFill>
                <a:latin typeface="sohne"/>
              </a:rPr>
              <a:t>is good for program modularity, and code re-use. Write Once, Use Many</a:t>
            </a:r>
            <a:r>
              <a:rPr lang="en-US" b="1" u="sng" dirty="0" smtClean="0">
                <a:solidFill>
                  <a:srgbClr val="00B050"/>
                </a:solidFill>
                <a:latin typeface="sohne"/>
              </a:rPr>
              <a:t>.</a:t>
            </a:r>
            <a:endParaRPr lang="en-US" b="1" u="sng" dirty="0">
              <a:solidFill>
                <a:srgbClr val="00B050"/>
              </a:solidFill>
              <a:latin typeface="sohne"/>
            </a:endParaRPr>
          </a:p>
          <a:p>
            <a:pPr marL="0" indent="0" algn="just">
              <a:buNone/>
            </a:pPr>
            <a:endParaRPr lang="en-US" dirty="0" smtClean="0">
              <a:solidFill>
                <a:srgbClr val="FF0000"/>
              </a:solidFill>
              <a:latin typeface="sohne"/>
            </a:endParaRPr>
          </a:p>
          <a:p>
            <a:pPr marL="0" indent="0" algn="just">
              <a:buNone/>
            </a:pPr>
            <a:endParaRPr lang="en-US" dirty="0" smtClean="0">
              <a:solidFill>
                <a:srgbClr val="FF0000"/>
              </a:solidFill>
              <a:latin typeface="sohne"/>
            </a:endParaRPr>
          </a:p>
          <a:p>
            <a:pPr marL="0" indent="0" algn="just">
              <a:buNone/>
            </a:pPr>
            <a:endParaRPr lang="en-US" dirty="0" smtClean="0">
              <a:solidFill>
                <a:srgbClr val="FF0000"/>
              </a:solidFill>
            </a:endParaRPr>
          </a:p>
          <a:p>
            <a:pPr marL="0" indent="0">
              <a:buNone/>
            </a:pPr>
            <a:endParaRPr lang="en-US" dirty="0"/>
          </a:p>
        </p:txBody>
      </p:sp>
    </p:spTree>
    <p:extLst>
      <p:ext uri="{BB962C8B-B14F-4D97-AF65-F5344CB8AC3E}">
        <p14:creationId xmlns:p14="http://schemas.microsoft.com/office/powerpoint/2010/main" val="13197738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41288"/>
            <a:ext cx="8229600" cy="639762"/>
          </a:xfrm>
        </p:spPr>
        <p:txBody>
          <a:bodyPr>
            <a:normAutofit fontScale="90000"/>
          </a:bodyPr>
          <a:lstStyle/>
          <a:p>
            <a:r>
              <a:rPr lang="en-US" dirty="0" smtClean="0">
                <a:solidFill>
                  <a:srgbClr val="FF0000"/>
                </a:solidFill>
              </a:rPr>
              <a:t> Library of C</a:t>
            </a:r>
            <a:endParaRPr lang="en-US" dirty="0">
              <a:solidFill>
                <a:srgbClr val="FF0000"/>
              </a:solidFill>
            </a:endParaRPr>
          </a:p>
        </p:txBody>
      </p:sp>
      <p:sp>
        <p:nvSpPr>
          <p:cNvPr id="3" name="Content Placeholder 2"/>
          <p:cNvSpPr>
            <a:spLocks noGrp="1"/>
          </p:cNvSpPr>
          <p:nvPr>
            <p:ph idx="1"/>
          </p:nvPr>
        </p:nvSpPr>
        <p:spPr>
          <a:xfrm>
            <a:off x="0" y="628649"/>
            <a:ext cx="12192000" cy="6124575"/>
          </a:xfrm>
        </p:spPr>
        <p:txBody>
          <a:bodyPr>
            <a:noAutofit/>
          </a:bodyPr>
          <a:lstStyle/>
          <a:p>
            <a:r>
              <a:rPr lang="en-US" sz="2000" dirty="0">
                <a:solidFill>
                  <a:srgbClr val="002060"/>
                </a:solidFill>
              </a:rPr>
              <a:t>A library in C is a collection of header files, exposed for use by other programs.</a:t>
            </a:r>
          </a:p>
          <a:p>
            <a:r>
              <a:rPr lang="en-US" dirty="0" smtClean="0">
                <a:solidFill>
                  <a:srgbClr val="C00000"/>
                </a:solidFill>
              </a:rPr>
              <a:t>The </a:t>
            </a:r>
            <a:r>
              <a:rPr lang="en-US" dirty="0">
                <a:solidFill>
                  <a:srgbClr val="C00000"/>
                </a:solidFill>
              </a:rPr>
              <a:t>library therefore consists of an interface expressed in a .h file (named the "header") and an implementation expressed in a .c file.</a:t>
            </a:r>
          </a:p>
          <a:p>
            <a:r>
              <a:rPr lang="en-US" sz="2000" dirty="0">
                <a:solidFill>
                  <a:srgbClr val="002060"/>
                </a:solidFill>
              </a:rPr>
              <a:t> This .c file might be precompiled or otherwise inaccessible, or it might be available to the programmer. (Note: Libraries may call functions in other libraries such as the Standard C or math libraries to do various tasks.)</a:t>
            </a:r>
          </a:p>
          <a:p>
            <a:r>
              <a:rPr lang="en-US" sz="2000" dirty="0" smtClean="0">
                <a:solidFill>
                  <a:srgbClr val="C00000"/>
                </a:solidFill>
              </a:rPr>
              <a:t>The </a:t>
            </a:r>
            <a:r>
              <a:rPr lang="en-US" sz="2000" dirty="0">
                <a:solidFill>
                  <a:srgbClr val="C00000"/>
                </a:solidFill>
              </a:rPr>
              <a:t>format of a library varies with the operating system and compiler one is using. </a:t>
            </a:r>
            <a:endParaRPr lang="en-US" sz="2000" dirty="0" smtClean="0">
              <a:solidFill>
                <a:srgbClr val="C00000"/>
              </a:solidFill>
            </a:endParaRPr>
          </a:p>
          <a:p>
            <a:r>
              <a:rPr lang="en-US" sz="2000" dirty="0" smtClean="0">
                <a:solidFill>
                  <a:srgbClr val="002060"/>
                </a:solidFill>
              </a:rPr>
              <a:t>For </a:t>
            </a:r>
            <a:r>
              <a:rPr lang="en-US" sz="2000" dirty="0">
                <a:solidFill>
                  <a:srgbClr val="002060"/>
                </a:solidFill>
              </a:rPr>
              <a:t>example, in the Unix and Linux operating systems, a library consists of one or more object files, which consist of object code that is usually the output of a compiler (if the source language is C or something similar) or an assembler (if the source language is assembly language). </a:t>
            </a:r>
            <a:endParaRPr lang="en-US" sz="2000" dirty="0" smtClean="0">
              <a:solidFill>
                <a:srgbClr val="002060"/>
              </a:solidFill>
            </a:endParaRPr>
          </a:p>
          <a:p>
            <a:r>
              <a:rPr lang="en-US" sz="2000" dirty="0" smtClean="0">
                <a:solidFill>
                  <a:srgbClr val="002060"/>
                </a:solidFill>
              </a:rPr>
              <a:t>These </a:t>
            </a:r>
            <a:r>
              <a:rPr lang="en-US" sz="2000" dirty="0">
                <a:solidFill>
                  <a:srgbClr val="002060"/>
                </a:solidFill>
              </a:rPr>
              <a:t>object files are then turned into a library in the form of an archive by the </a:t>
            </a:r>
            <a:r>
              <a:rPr lang="en-US" sz="2000" dirty="0" smtClean="0">
                <a:solidFill>
                  <a:srgbClr val="002060"/>
                </a:solidFill>
              </a:rPr>
              <a:t> </a:t>
            </a:r>
            <a:r>
              <a:rPr lang="en-US" sz="2000" dirty="0">
                <a:solidFill>
                  <a:srgbClr val="002060"/>
                </a:solidFill>
              </a:rPr>
              <a:t>archiver (a program that takes files and stores them in a bigger file without regard to compression). </a:t>
            </a:r>
          </a:p>
          <a:p>
            <a:r>
              <a:rPr lang="en-US" sz="2000" dirty="0">
                <a:solidFill>
                  <a:srgbClr val="002060"/>
                </a:solidFill>
              </a:rPr>
              <a:t>The filename for the library usually starts with "lib" and ends with ".a"; e.g. the </a:t>
            </a:r>
            <a:r>
              <a:rPr lang="en-US" sz="2000" dirty="0" err="1">
                <a:solidFill>
                  <a:srgbClr val="002060"/>
                </a:solidFill>
              </a:rPr>
              <a:t>libc.a</a:t>
            </a:r>
            <a:r>
              <a:rPr lang="en-US" sz="2000" dirty="0">
                <a:solidFill>
                  <a:srgbClr val="002060"/>
                </a:solidFill>
              </a:rPr>
              <a:t> file contains the Standard C library and the "</a:t>
            </a:r>
            <a:r>
              <a:rPr lang="en-US" sz="2000" dirty="0" err="1">
                <a:solidFill>
                  <a:srgbClr val="002060"/>
                </a:solidFill>
              </a:rPr>
              <a:t>libm.a</a:t>
            </a:r>
            <a:r>
              <a:rPr lang="en-US" sz="2000" dirty="0">
                <a:solidFill>
                  <a:srgbClr val="002060"/>
                </a:solidFill>
              </a:rPr>
              <a:t>" the mathematics routines, which the linker would then link in. </a:t>
            </a:r>
          </a:p>
          <a:p>
            <a:r>
              <a:rPr lang="en-US" sz="2000" dirty="0">
                <a:solidFill>
                  <a:srgbClr val="002060"/>
                </a:solidFill>
              </a:rPr>
              <a:t>Other operating systems such as Microsoft Windows use a ".lib" extension for libraries and an ".</a:t>
            </a:r>
            <a:r>
              <a:rPr lang="en-US" sz="2000" dirty="0" err="1">
                <a:solidFill>
                  <a:srgbClr val="002060"/>
                </a:solidFill>
              </a:rPr>
              <a:t>obj</a:t>
            </a:r>
            <a:r>
              <a:rPr lang="en-US" sz="2000" dirty="0">
                <a:solidFill>
                  <a:srgbClr val="002060"/>
                </a:solidFill>
              </a:rPr>
              <a:t>" extension for object files. </a:t>
            </a:r>
            <a:endParaRPr lang="en-US" sz="2000" dirty="0" smtClean="0">
              <a:solidFill>
                <a:srgbClr val="002060"/>
              </a:solidFill>
            </a:endParaRPr>
          </a:p>
          <a:p>
            <a:r>
              <a:rPr lang="en-US" sz="2000" dirty="0" smtClean="0">
                <a:solidFill>
                  <a:srgbClr val="002060"/>
                </a:solidFill>
              </a:rPr>
              <a:t>Some </a:t>
            </a:r>
            <a:r>
              <a:rPr lang="en-US" sz="2000" dirty="0">
                <a:solidFill>
                  <a:srgbClr val="002060"/>
                </a:solidFill>
              </a:rPr>
              <a:t>programs in the Unix environment such as </a:t>
            </a:r>
            <a:r>
              <a:rPr lang="en-US" sz="2000" dirty="0" err="1">
                <a:solidFill>
                  <a:srgbClr val="002060"/>
                </a:solidFill>
              </a:rPr>
              <a:t>lex</a:t>
            </a:r>
            <a:r>
              <a:rPr lang="en-US" sz="2000" dirty="0">
                <a:solidFill>
                  <a:srgbClr val="002060"/>
                </a:solidFill>
              </a:rPr>
              <a:t> and </a:t>
            </a:r>
            <a:r>
              <a:rPr lang="en-US" sz="2000" dirty="0" err="1">
                <a:solidFill>
                  <a:srgbClr val="002060"/>
                </a:solidFill>
              </a:rPr>
              <a:t>yacc</a:t>
            </a:r>
            <a:r>
              <a:rPr lang="en-US" sz="2000" dirty="0">
                <a:solidFill>
                  <a:srgbClr val="002060"/>
                </a:solidFill>
              </a:rPr>
              <a:t> generate C code that can be linked with the </a:t>
            </a:r>
            <a:r>
              <a:rPr lang="en-US" sz="2000" dirty="0" err="1">
                <a:solidFill>
                  <a:srgbClr val="002060"/>
                </a:solidFill>
              </a:rPr>
              <a:t>libl</a:t>
            </a:r>
            <a:r>
              <a:rPr lang="en-US" sz="2000" dirty="0">
                <a:solidFill>
                  <a:srgbClr val="002060"/>
                </a:solidFill>
              </a:rPr>
              <a:t> and </a:t>
            </a:r>
            <a:r>
              <a:rPr lang="en-US" sz="2000" dirty="0" err="1">
                <a:solidFill>
                  <a:srgbClr val="002060"/>
                </a:solidFill>
              </a:rPr>
              <a:t>liby</a:t>
            </a:r>
            <a:r>
              <a:rPr lang="en-US" sz="2000" dirty="0">
                <a:solidFill>
                  <a:srgbClr val="002060"/>
                </a:solidFill>
              </a:rPr>
              <a:t> libraries to create an executable.</a:t>
            </a:r>
          </a:p>
        </p:txBody>
      </p:sp>
    </p:spTree>
    <p:extLst>
      <p:ext uri="{BB962C8B-B14F-4D97-AF65-F5344CB8AC3E}">
        <p14:creationId xmlns:p14="http://schemas.microsoft.com/office/powerpoint/2010/main" val="8454877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533400"/>
          </a:xfrm>
        </p:spPr>
        <p:txBody>
          <a:bodyPr>
            <a:normAutofit fontScale="90000"/>
          </a:bodyPr>
          <a:lstStyle/>
          <a:p>
            <a:r>
              <a:rPr lang="en-US" dirty="0" smtClean="0"/>
              <a:t> </a:t>
            </a:r>
            <a:r>
              <a:rPr lang="en-US" dirty="0" smtClean="0">
                <a:solidFill>
                  <a:srgbClr val="FF0000"/>
                </a:solidFill>
              </a:rPr>
              <a:t>Header File </a:t>
            </a:r>
            <a:r>
              <a:rPr lang="en-US" dirty="0">
                <a:solidFill>
                  <a:srgbClr val="FF0000"/>
                </a:solidFill>
              </a:rPr>
              <a:t>Vs. </a:t>
            </a:r>
            <a:r>
              <a:rPr lang="en-US" dirty="0" smtClean="0">
                <a:solidFill>
                  <a:srgbClr val="FF0000"/>
                </a:solidFill>
              </a:rPr>
              <a:t>Library File</a:t>
            </a:r>
            <a:endParaRPr lang="en-US" dirty="0">
              <a:solidFill>
                <a:srgbClr val="FF0000"/>
              </a:solidFill>
            </a:endParaRPr>
          </a:p>
        </p:txBody>
      </p:sp>
      <p:pic>
        <p:nvPicPr>
          <p:cNvPr id="1026" name="Picture 2" descr="Uma's Blo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3025" y="611964"/>
            <a:ext cx="9296400" cy="42680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81201" y="4781550"/>
            <a:ext cx="8543924" cy="369332"/>
          </a:xfrm>
          <a:prstGeom prst="rect">
            <a:avLst/>
          </a:prstGeom>
          <a:noFill/>
        </p:spPr>
        <p:txBody>
          <a:bodyPr wrap="square" rtlCol="0">
            <a:spAutoFit/>
          </a:bodyPr>
          <a:lstStyle/>
          <a:p>
            <a:r>
              <a:rPr lang="en-US" dirty="0"/>
              <a:t>Reuse the Declarations                  -                     Reuse the Implementations</a:t>
            </a:r>
          </a:p>
        </p:txBody>
      </p:sp>
      <p:pic>
        <p:nvPicPr>
          <p:cNvPr id="1028" name="Picture 4" descr="Consuming and Creating Libraries in 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5238750"/>
            <a:ext cx="776893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202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8229600" cy="1143000"/>
          </a:xfrm>
        </p:spPr>
        <p:txBody>
          <a:bodyPr/>
          <a:lstStyle/>
          <a:p>
            <a:r>
              <a:rPr lang="en-US" dirty="0" smtClean="0">
                <a:solidFill>
                  <a:srgbClr val="FF0000"/>
                </a:solidFill>
              </a:rPr>
              <a:t>Why Header files?</a:t>
            </a:r>
            <a:endParaRPr lang="en-US" dirty="0">
              <a:solidFill>
                <a:srgbClr val="FF0000"/>
              </a:solidFill>
            </a:endParaRPr>
          </a:p>
        </p:txBody>
      </p:sp>
      <p:sp>
        <p:nvSpPr>
          <p:cNvPr id="3" name="Content Placeholder 2"/>
          <p:cNvSpPr>
            <a:spLocks noGrp="1"/>
          </p:cNvSpPr>
          <p:nvPr>
            <p:ph idx="1"/>
          </p:nvPr>
        </p:nvSpPr>
        <p:spPr>
          <a:xfrm>
            <a:off x="209550" y="1066800"/>
            <a:ext cx="11830050" cy="5562600"/>
          </a:xfrm>
        </p:spPr>
        <p:txBody>
          <a:bodyPr>
            <a:normAutofit/>
          </a:bodyPr>
          <a:lstStyle/>
          <a:p>
            <a:pPr marL="514350" indent="-514350">
              <a:buFont typeface="+mj-lt"/>
              <a:buAutoNum type="arabicPeriod"/>
            </a:pPr>
            <a:r>
              <a:rPr lang="en-US" dirty="0" smtClean="0"/>
              <a:t>Separation Of Concern(</a:t>
            </a:r>
            <a:r>
              <a:rPr lang="en-US" dirty="0" err="1" smtClean="0"/>
              <a:t>SoC</a:t>
            </a:r>
            <a:r>
              <a:rPr lang="en-US" dirty="0" smtClean="0"/>
              <a:t>) between Developer and Consumer </a:t>
            </a:r>
          </a:p>
          <a:p>
            <a:pPr marL="914400" lvl="1" indent="-514350"/>
            <a:r>
              <a:rPr lang="en-US" dirty="0" smtClean="0"/>
              <a:t>  Interface and Implementation</a:t>
            </a:r>
          </a:p>
          <a:p>
            <a:pPr marL="514350" indent="-514350">
              <a:buFont typeface="+mj-lt"/>
              <a:buAutoNum type="arabicPeriod"/>
            </a:pPr>
            <a:r>
              <a:rPr lang="en-US" dirty="0" smtClean="0"/>
              <a:t>Reuse / Share the declarations in Multiple files</a:t>
            </a:r>
          </a:p>
          <a:p>
            <a:pPr marL="514350" indent="-514350">
              <a:buFont typeface="+mj-lt"/>
              <a:buAutoNum type="arabicPeriod"/>
            </a:pPr>
            <a:r>
              <a:rPr lang="en-US" dirty="0" smtClean="0"/>
              <a:t>Modularity </a:t>
            </a:r>
          </a:p>
          <a:p>
            <a:pPr marL="514350" indent="-514350">
              <a:buFont typeface="+mj-lt"/>
              <a:buAutoNum type="arabicPeriod"/>
            </a:pPr>
            <a:r>
              <a:rPr lang="en-US" dirty="0"/>
              <a:t> </a:t>
            </a:r>
            <a:r>
              <a:rPr lang="en-US" dirty="0" smtClean="0"/>
              <a:t>Standard coding Practices like Naming etc.,</a:t>
            </a:r>
          </a:p>
          <a:p>
            <a:pPr marL="514350" indent="-514350">
              <a:buFont typeface="+mj-lt"/>
              <a:buAutoNum type="arabicPeriod"/>
            </a:pPr>
            <a:r>
              <a:rPr lang="en-US" dirty="0" smtClean="0"/>
              <a:t>Extension of Programming Language</a:t>
            </a:r>
          </a:p>
          <a:p>
            <a:pPr marL="971550" lvl="1" indent="-514350"/>
            <a:r>
              <a:rPr lang="en-US" dirty="0" smtClean="0"/>
              <a:t>Standard and Custom</a:t>
            </a:r>
          </a:p>
          <a:p>
            <a:pPr marL="514350" indent="-514350">
              <a:buFont typeface="+mj-lt"/>
              <a:buAutoNum type="arabicPeriod"/>
            </a:pPr>
            <a:r>
              <a:rPr lang="en-US" dirty="0" smtClean="0"/>
              <a:t>Optimization of Resources</a:t>
            </a:r>
          </a:p>
          <a:p>
            <a:pPr marL="971550" lvl="1" indent="-514350"/>
            <a:r>
              <a:rPr lang="en-US" dirty="0" smtClean="0"/>
              <a:t>By grouping the related things as a Unit</a:t>
            </a:r>
          </a:p>
          <a:p>
            <a:pPr marL="514350" indent="-514350">
              <a:buFont typeface="+mj-lt"/>
              <a:buAutoNum type="arabicPeriod"/>
            </a:pPr>
            <a:r>
              <a:rPr lang="en-US" dirty="0" smtClean="0"/>
              <a:t>To Get Static  or Dynamic Linking of Code</a:t>
            </a:r>
          </a:p>
          <a:p>
            <a:endParaRPr lang="en-US" dirty="0"/>
          </a:p>
        </p:txBody>
      </p:sp>
    </p:spTree>
    <p:extLst>
      <p:ext uri="{BB962C8B-B14F-4D97-AF65-F5344CB8AC3E}">
        <p14:creationId xmlns:p14="http://schemas.microsoft.com/office/powerpoint/2010/main" val="21917089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9200" y="282191"/>
            <a:ext cx="8820149" cy="6590881"/>
          </a:xfrm>
          <a:prstGeom prst="rect">
            <a:avLst/>
          </a:prstGeom>
        </p:spPr>
      </p:pic>
    </p:spTree>
    <p:extLst>
      <p:ext uri="{BB962C8B-B14F-4D97-AF65-F5344CB8AC3E}">
        <p14:creationId xmlns:p14="http://schemas.microsoft.com/office/powerpoint/2010/main" val="16586482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1.2. Programming Languages and Program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1.2. Programming Languages and Program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descr="1.2. Programming Languages and Programs"/>
          <p:cNvPicPr>
            <a:picLocks noChangeAspect="1" noChangeArrowheads="1"/>
          </p:cNvPicPr>
          <p:nvPr/>
        </p:nvPicPr>
        <p:blipFill>
          <a:blip r:embed="rId2"/>
          <a:srcRect/>
          <a:stretch>
            <a:fillRect/>
          </a:stretch>
        </p:blipFill>
        <p:spPr bwMode="auto">
          <a:xfrm>
            <a:off x="207434" y="122238"/>
            <a:ext cx="11264900" cy="3154363"/>
          </a:xfrm>
          <a:prstGeom prst="rect">
            <a:avLst/>
          </a:prstGeom>
          <a:noFill/>
        </p:spPr>
      </p:pic>
      <p:pic>
        <p:nvPicPr>
          <p:cNvPr id="1032" name="Picture 8" descr="High level languages vs Low level languages (Infographics) | eduCBA"/>
          <p:cNvPicPr>
            <a:picLocks noChangeAspect="1" noChangeArrowheads="1"/>
          </p:cNvPicPr>
          <p:nvPr/>
        </p:nvPicPr>
        <p:blipFill>
          <a:blip r:embed="rId3"/>
          <a:srcRect/>
          <a:stretch>
            <a:fillRect/>
          </a:stretch>
        </p:blipFill>
        <p:spPr bwMode="auto">
          <a:xfrm>
            <a:off x="406400" y="3563062"/>
            <a:ext cx="10972800" cy="3142539"/>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1171575" y="1323975"/>
            <a:ext cx="8963025" cy="5295900"/>
          </a:xfrm>
        </p:spPr>
        <p:txBody>
          <a:bodyPr/>
          <a:lstStyle/>
          <a:p>
            <a:pPr eaLnBrk="1" hangingPunct="1">
              <a:lnSpc>
                <a:spcPct val="90000"/>
              </a:lnSpc>
            </a:pPr>
            <a:r>
              <a:rPr lang="en-US" dirty="0" smtClean="0"/>
              <a:t>Documentation Section</a:t>
            </a:r>
          </a:p>
          <a:p>
            <a:pPr lvl="1" eaLnBrk="1" hangingPunct="1">
              <a:lnSpc>
                <a:spcPct val="90000"/>
              </a:lnSpc>
            </a:pPr>
            <a:r>
              <a:rPr lang="en-US" dirty="0" smtClean="0"/>
              <a:t>It contains the comment lines.</a:t>
            </a:r>
          </a:p>
          <a:p>
            <a:pPr eaLnBrk="1" hangingPunct="1">
              <a:lnSpc>
                <a:spcPct val="90000"/>
              </a:lnSpc>
            </a:pPr>
            <a:r>
              <a:rPr lang="en-US" dirty="0" smtClean="0"/>
              <a:t>Preprocessor Section</a:t>
            </a:r>
          </a:p>
          <a:p>
            <a:pPr lvl="1" eaLnBrk="1" hangingPunct="1">
              <a:lnSpc>
                <a:spcPct val="90000"/>
              </a:lnSpc>
            </a:pPr>
            <a:r>
              <a:rPr lang="en-US" dirty="0" smtClean="0"/>
              <a:t>It is used to link library files.</a:t>
            </a:r>
          </a:p>
          <a:p>
            <a:pPr eaLnBrk="1" hangingPunct="1">
              <a:lnSpc>
                <a:spcPct val="90000"/>
              </a:lnSpc>
            </a:pPr>
            <a:r>
              <a:rPr lang="en-US" dirty="0" smtClean="0"/>
              <a:t>Global Declaration Section</a:t>
            </a:r>
          </a:p>
          <a:p>
            <a:pPr lvl="1" eaLnBrk="1" hangingPunct="1"/>
            <a:r>
              <a:rPr lang="en-US" altLang="zh-TW" dirty="0" smtClean="0">
                <a:ea typeface="新細明體" pitchFamily="18" charset="-120"/>
              </a:rPr>
              <a:t>The Global declaration section comes at the beginning of the program and they are </a:t>
            </a:r>
            <a:r>
              <a:rPr lang="en-US" altLang="zh-TW" i="1" dirty="0" smtClean="0">
                <a:ea typeface="新細明體" pitchFamily="18" charset="-120"/>
              </a:rPr>
              <a:t>visible to all parts of the program.</a:t>
            </a:r>
          </a:p>
          <a:p>
            <a:pPr eaLnBrk="1" hangingPunct="1">
              <a:lnSpc>
                <a:spcPct val="90000"/>
              </a:lnSpc>
            </a:pPr>
            <a:r>
              <a:rPr lang="en-US" dirty="0" smtClean="0"/>
              <a:t>Declaration Section</a:t>
            </a:r>
          </a:p>
          <a:p>
            <a:pPr lvl="1" eaLnBrk="1" hangingPunct="1">
              <a:lnSpc>
                <a:spcPct val="90000"/>
              </a:lnSpc>
            </a:pPr>
            <a:r>
              <a:rPr lang="en-US" dirty="0" smtClean="0"/>
              <a:t>It </a:t>
            </a:r>
            <a:r>
              <a:rPr lang="en-US" altLang="zh-TW" dirty="0" smtClean="0">
                <a:solidFill>
                  <a:srgbClr val="000000"/>
                </a:solidFill>
                <a:ea typeface="新細明體" pitchFamily="18" charset="-120"/>
              </a:rPr>
              <a:t>describes the </a:t>
            </a:r>
            <a:r>
              <a:rPr lang="en-US" altLang="zh-TW" b="1" dirty="0" smtClean="0">
                <a:solidFill>
                  <a:srgbClr val="000000"/>
                </a:solidFill>
                <a:ea typeface="新細明體" pitchFamily="18" charset="-120"/>
              </a:rPr>
              <a:t>data</a:t>
            </a:r>
            <a:r>
              <a:rPr lang="en-US" altLang="zh-TW" dirty="0" smtClean="0">
                <a:solidFill>
                  <a:srgbClr val="000000"/>
                </a:solidFill>
                <a:ea typeface="新細明體" pitchFamily="18" charset="-120"/>
              </a:rPr>
              <a:t> to be used within the function.</a:t>
            </a:r>
            <a:endParaRPr lang="en-US" dirty="0" smtClean="0"/>
          </a:p>
          <a:p>
            <a:pPr eaLnBrk="1" hangingPunct="1">
              <a:lnSpc>
                <a:spcPct val="90000"/>
              </a:lnSpc>
            </a:pPr>
            <a:r>
              <a:rPr lang="en-US" dirty="0" smtClean="0"/>
              <a:t>Executable Part</a:t>
            </a:r>
          </a:p>
          <a:p>
            <a:pPr lvl="1" eaLnBrk="1" hangingPunct="1">
              <a:lnSpc>
                <a:spcPct val="90000"/>
              </a:lnSpc>
            </a:pPr>
            <a:r>
              <a:rPr lang="en-US" dirty="0" smtClean="0"/>
              <a:t>It contains the valid statements.</a:t>
            </a:r>
          </a:p>
        </p:txBody>
      </p:sp>
      <p:sp>
        <p:nvSpPr>
          <p:cNvPr id="2" name="TextBox 1"/>
          <p:cNvSpPr txBox="1"/>
          <p:nvPr/>
        </p:nvSpPr>
        <p:spPr>
          <a:xfrm>
            <a:off x="1400175" y="190500"/>
            <a:ext cx="8086766" cy="830997"/>
          </a:xfrm>
          <a:prstGeom prst="rect">
            <a:avLst/>
          </a:prstGeom>
          <a:noFill/>
        </p:spPr>
        <p:txBody>
          <a:bodyPr wrap="none" rtlCol="0">
            <a:spAutoFit/>
          </a:bodyPr>
          <a:lstStyle/>
          <a:p>
            <a:r>
              <a:rPr lang="en-US" sz="4800" dirty="0" smtClean="0">
                <a:solidFill>
                  <a:srgbClr val="C00000"/>
                </a:solidFill>
              </a:rPr>
              <a:t>Various Sections of a C Program</a:t>
            </a:r>
            <a:endParaRPr lang="en-US" sz="4800" dirty="0">
              <a:solidFill>
                <a:srgbClr val="C00000"/>
              </a:solidFill>
            </a:endParaRPr>
          </a:p>
        </p:txBody>
      </p:sp>
    </p:spTree>
    <p:extLst>
      <p:ext uri="{BB962C8B-B14F-4D97-AF65-F5344CB8AC3E}">
        <p14:creationId xmlns:p14="http://schemas.microsoft.com/office/powerpoint/2010/main" val="5833853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09800" y="95250"/>
            <a:ext cx="7772400" cy="838200"/>
          </a:xfrm>
        </p:spPr>
        <p:txBody>
          <a:bodyPr/>
          <a:lstStyle/>
          <a:p>
            <a:pPr eaLnBrk="1" hangingPunct="1"/>
            <a:r>
              <a:rPr lang="en-US" altLang="zh-TW" dirty="0" smtClean="0">
                <a:solidFill>
                  <a:srgbClr val="C00000"/>
                </a:solidFill>
                <a:ea typeface="新細明體" pitchFamily="18" charset="-120"/>
              </a:rPr>
              <a:t>C Programs</a:t>
            </a:r>
            <a:endParaRPr lang="zh-TW" altLang="en-US" dirty="0" smtClean="0">
              <a:solidFill>
                <a:srgbClr val="C00000"/>
              </a:solidFill>
              <a:ea typeface="新細明體" pitchFamily="18" charset="-120"/>
            </a:endParaRPr>
          </a:p>
        </p:txBody>
      </p:sp>
      <p:sp>
        <p:nvSpPr>
          <p:cNvPr id="7171" name="Rectangle 3"/>
          <p:cNvSpPr>
            <a:spLocks noGrp="1" noChangeArrowheads="1"/>
          </p:cNvSpPr>
          <p:nvPr>
            <p:ph type="body" idx="1"/>
          </p:nvPr>
        </p:nvSpPr>
        <p:spPr>
          <a:xfrm>
            <a:off x="85726" y="838201"/>
            <a:ext cx="11991974" cy="5572124"/>
          </a:xfrm>
        </p:spPr>
        <p:txBody>
          <a:bodyPr>
            <a:noAutofit/>
          </a:bodyPr>
          <a:lstStyle/>
          <a:p>
            <a:pPr eaLnBrk="1" hangingPunct="1">
              <a:buFont typeface="Symbol" panose="05050102010706020507" pitchFamily="18" charset="2"/>
              <a:buChar char="·"/>
            </a:pPr>
            <a:r>
              <a:rPr lang="en-US" altLang="zh-TW" sz="3200" dirty="0" smtClean="0">
                <a:ea typeface="新細明體" pitchFamily="18" charset="-120"/>
              </a:rPr>
              <a:t>C </a:t>
            </a:r>
            <a:r>
              <a:rPr lang="en-US" altLang="zh-TW" sz="3200" dirty="0">
                <a:ea typeface="新細明體" pitchFamily="18" charset="-120"/>
              </a:rPr>
              <a:t>program may have many functions</a:t>
            </a:r>
            <a:r>
              <a:rPr lang="en-US" altLang="zh-TW" sz="3200" dirty="0" smtClean="0">
                <a:ea typeface="新細明體" pitchFamily="18" charset="-120"/>
              </a:rPr>
              <a:t>.(i.e. Collection of Functions)</a:t>
            </a:r>
            <a:endParaRPr lang="en-US" altLang="zh-TW" sz="3200" i="1" dirty="0">
              <a:ea typeface="新細明體" pitchFamily="18" charset="-120"/>
            </a:endParaRPr>
          </a:p>
          <a:p>
            <a:pPr eaLnBrk="1" hangingPunct="1">
              <a:buFont typeface="Symbol" panose="05050102010706020507" pitchFamily="18" charset="2"/>
              <a:buChar char="·"/>
            </a:pPr>
            <a:r>
              <a:rPr lang="en-US" altLang="zh-TW" sz="3200" dirty="0">
                <a:ea typeface="新細明體" pitchFamily="18" charset="-120"/>
              </a:rPr>
              <a:t>One and only one of the functions </a:t>
            </a:r>
            <a:r>
              <a:rPr lang="en-US" altLang="zh-TW" sz="3200" b="1" dirty="0">
                <a:ea typeface="新細明體" pitchFamily="18" charset="-120"/>
              </a:rPr>
              <a:t>MUST BE</a:t>
            </a:r>
            <a:r>
              <a:rPr lang="en-US" altLang="zh-TW" sz="3200" dirty="0">
                <a:ea typeface="新細明體" pitchFamily="18" charset="-120"/>
              </a:rPr>
              <a:t> named </a:t>
            </a:r>
            <a:r>
              <a:rPr lang="en-US" altLang="zh-TW" sz="3200" dirty="0">
                <a:solidFill>
                  <a:srgbClr val="0000FF"/>
                </a:solidFill>
                <a:ea typeface="新細明體" pitchFamily="18" charset="-120"/>
              </a:rPr>
              <a:t>main</a:t>
            </a:r>
            <a:r>
              <a:rPr lang="en-US" altLang="zh-TW" sz="3200" dirty="0">
                <a:ea typeface="新細明體" pitchFamily="18" charset="-120"/>
              </a:rPr>
              <a:t>.</a:t>
            </a:r>
          </a:p>
          <a:p>
            <a:pPr eaLnBrk="1" hangingPunct="1">
              <a:buFont typeface="Symbol" panose="05050102010706020507" pitchFamily="18" charset="2"/>
              <a:buChar char="·"/>
            </a:pPr>
            <a:r>
              <a:rPr lang="en-US" altLang="zh-TW" sz="3200" dirty="0">
                <a:solidFill>
                  <a:srgbClr val="0000FF"/>
                </a:solidFill>
                <a:ea typeface="新細明體" pitchFamily="18" charset="-120"/>
              </a:rPr>
              <a:t>main </a:t>
            </a:r>
            <a:r>
              <a:rPr lang="en-US" altLang="zh-TW" sz="3200" dirty="0">
                <a:solidFill>
                  <a:srgbClr val="000000"/>
                </a:solidFill>
                <a:ea typeface="新細明體" pitchFamily="18" charset="-120"/>
              </a:rPr>
              <a:t>is the starting point </a:t>
            </a:r>
            <a:r>
              <a:rPr lang="en-US" altLang="zh-TW" sz="3200" dirty="0" smtClean="0">
                <a:solidFill>
                  <a:srgbClr val="000000"/>
                </a:solidFill>
                <a:ea typeface="新細明體" pitchFamily="18" charset="-120"/>
              </a:rPr>
              <a:t> and End  point  for </a:t>
            </a:r>
            <a:r>
              <a:rPr lang="en-US" altLang="zh-TW" sz="3200" dirty="0">
                <a:solidFill>
                  <a:srgbClr val="000000"/>
                </a:solidFill>
                <a:ea typeface="新細明體" pitchFamily="18" charset="-120"/>
              </a:rPr>
              <a:t>the program.</a:t>
            </a:r>
            <a:endParaRPr lang="en-US" altLang="zh-TW" sz="3200" dirty="0">
              <a:ea typeface="新細明體" pitchFamily="18" charset="-120"/>
            </a:endParaRPr>
          </a:p>
          <a:p>
            <a:pPr eaLnBrk="1" hangingPunct="1">
              <a:buFont typeface="Symbol" panose="05050102010706020507" pitchFamily="18" charset="2"/>
              <a:buChar char="·"/>
            </a:pPr>
            <a:r>
              <a:rPr lang="en-US" altLang="zh-TW" sz="3200" dirty="0">
                <a:solidFill>
                  <a:srgbClr val="0000FF"/>
                </a:solidFill>
                <a:ea typeface="新細明體" pitchFamily="18" charset="-120"/>
              </a:rPr>
              <a:t>main </a:t>
            </a:r>
            <a:r>
              <a:rPr lang="en-US" altLang="zh-TW" sz="3200" dirty="0">
                <a:solidFill>
                  <a:srgbClr val="000000"/>
                </a:solidFill>
                <a:ea typeface="新細明體" pitchFamily="18" charset="-120"/>
              </a:rPr>
              <a:t>and other functions in a program are divided into two sections, </a:t>
            </a:r>
            <a:r>
              <a:rPr lang="en-US" altLang="zh-TW" sz="3200" b="1" dirty="0">
                <a:solidFill>
                  <a:srgbClr val="000000"/>
                </a:solidFill>
                <a:ea typeface="新細明體" pitchFamily="18" charset="-120"/>
              </a:rPr>
              <a:t>declaration section</a:t>
            </a:r>
            <a:r>
              <a:rPr lang="en-US" altLang="zh-TW" sz="3200" dirty="0">
                <a:solidFill>
                  <a:srgbClr val="000000"/>
                </a:solidFill>
                <a:ea typeface="新細明體" pitchFamily="18" charset="-120"/>
              </a:rPr>
              <a:t> and </a:t>
            </a:r>
            <a:r>
              <a:rPr lang="en-US" altLang="zh-TW" sz="3200" b="1" dirty="0">
                <a:solidFill>
                  <a:srgbClr val="000000"/>
                </a:solidFill>
                <a:ea typeface="新細明體" pitchFamily="18" charset="-120"/>
              </a:rPr>
              <a:t>statement section</a:t>
            </a:r>
            <a:r>
              <a:rPr lang="en-US" altLang="zh-TW" sz="3200" b="1" dirty="0" smtClean="0">
                <a:solidFill>
                  <a:srgbClr val="000000"/>
                </a:solidFill>
                <a:ea typeface="新細明體" pitchFamily="18" charset="-120"/>
              </a:rPr>
              <a:t>.</a:t>
            </a:r>
          </a:p>
          <a:p>
            <a:pPr eaLnBrk="1" hangingPunct="1">
              <a:buFont typeface="Symbol" panose="05050102010706020507" pitchFamily="18" charset="2"/>
              <a:buChar char="·"/>
            </a:pPr>
            <a:r>
              <a:rPr lang="en-US" altLang="zh-TW" sz="3200" b="1" dirty="0" smtClean="0">
                <a:solidFill>
                  <a:srgbClr val="000000"/>
                </a:solidFill>
                <a:ea typeface="新細明體" pitchFamily="18" charset="-120"/>
              </a:rPr>
              <a:t>The arguments of main() are </a:t>
            </a:r>
            <a:r>
              <a:rPr lang="en-US" altLang="zh-TW" sz="3200" b="1" dirty="0" err="1" smtClean="0">
                <a:solidFill>
                  <a:srgbClr val="000000"/>
                </a:solidFill>
                <a:ea typeface="新細明體" pitchFamily="18" charset="-120"/>
              </a:rPr>
              <a:t>argc</a:t>
            </a:r>
            <a:r>
              <a:rPr lang="en-US" altLang="zh-TW" sz="3200" b="1" dirty="0" smtClean="0">
                <a:solidFill>
                  <a:srgbClr val="000000"/>
                </a:solidFill>
                <a:ea typeface="新細明體" pitchFamily="18" charset="-120"/>
              </a:rPr>
              <a:t>, </a:t>
            </a:r>
            <a:r>
              <a:rPr lang="en-US" altLang="zh-TW" sz="3200" b="1" dirty="0" err="1" smtClean="0">
                <a:solidFill>
                  <a:srgbClr val="000000"/>
                </a:solidFill>
                <a:ea typeface="新細明體" pitchFamily="18" charset="-120"/>
              </a:rPr>
              <a:t>argv</a:t>
            </a:r>
            <a:r>
              <a:rPr lang="en-US" altLang="zh-TW" sz="3200" b="1" dirty="0" smtClean="0">
                <a:solidFill>
                  <a:srgbClr val="000000"/>
                </a:solidFill>
                <a:ea typeface="新細明體" pitchFamily="18" charset="-120"/>
              </a:rPr>
              <a:t> and environment.</a:t>
            </a:r>
          </a:p>
          <a:p>
            <a:pPr eaLnBrk="1" hangingPunct="1">
              <a:buFont typeface="Symbol" panose="05050102010706020507" pitchFamily="18" charset="2"/>
              <a:buChar char="·"/>
            </a:pPr>
            <a:r>
              <a:rPr lang="en-US" altLang="zh-TW" sz="3200" b="1" dirty="0" smtClean="0">
                <a:solidFill>
                  <a:srgbClr val="000000"/>
                </a:solidFill>
                <a:ea typeface="新細明體" pitchFamily="18" charset="-120"/>
              </a:rPr>
              <a:t>The main () function is called by _main or _</a:t>
            </a:r>
            <a:r>
              <a:rPr lang="en-US" altLang="zh-TW" sz="3200" b="1" dirty="0" err="1" smtClean="0">
                <a:solidFill>
                  <a:srgbClr val="000000"/>
                </a:solidFill>
                <a:ea typeface="新細明體" pitchFamily="18" charset="-120"/>
              </a:rPr>
              <a:t>init</a:t>
            </a:r>
            <a:r>
              <a:rPr lang="en-US" altLang="zh-TW" sz="3200" b="1" dirty="0" smtClean="0">
                <a:solidFill>
                  <a:srgbClr val="000000"/>
                </a:solidFill>
                <a:ea typeface="新細明體" pitchFamily="18" charset="-120"/>
              </a:rPr>
              <a:t> function depends on version.</a:t>
            </a:r>
          </a:p>
          <a:p>
            <a:pPr>
              <a:buFont typeface="Symbol" panose="05050102010706020507" pitchFamily="18" charset="2"/>
              <a:buChar char="·"/>
            </a:pPr>
            <a:r>
              <a:rPr lang="en-US" altLang="zh-TW" sz="3200" b="1" dirty="0">
                <a:solidFill>
                  <a:srgbClr val="000000"/>
                </a:solidFill>
                <a:ea typeface="新細明體" pitchFamily="18" charset="-120"/>
              </a:rPr>
              <a:t>m</a:t>
            </a:r>
            <a:r>
              <a:rPr lang="en-US" altLang="zh-TW" sz="3200" b="1" dirty="0" smtClean="0">
                <a:solidFill>
                  <a:srgbClr val="000000"/>
                </a:solidFill>
                <a:ea typeface="新細明體" pitchFamily="18" charset="-120"/>
              </a:rPr>
              <a:t>ain () opens </a:t>
            </a:r>
            <a:r>
              <a:rPr lang="en-US" altLang="zh-TW" sz="3200" b="1" dirty="0">
                <a:solidFill>
                  <a:srgbClr val="000000"/>
                </a:solidFill>
                <a:ea typeface="新細明體" pitchFamily="18" charset="-120"/>
              </a:rPr>
              <a:t>five files namely </a:t>
            </a:r>
            <a:r>
              <a:rPr lang="en-US" altLang="zh-TW" sz="3200" b="1" dirty="0" err="1">
                <a:solidFill>
                  <a:srgbClr val="000000"/>
                </a:solidFill>
                <a:ea typeface="新細明體" pitchFamily="18" charset="-120"/>
              </a:rPr>
              <a:t>stdin</a:t>
            </a:r>
            <a:r>
              <a:rPr lang="en-US" altLang="zh-TW" sz="3200" b="1" dirty="0">
                <a:solidFill>
                  <a:srgbClr val="000000"/>
                </a:solidFill>
                <a:ea typeface="新細明體" pitchFamily="18" charset="-120"/>
              </a:rPr>
              <a:t>, </a:t>
            </a:r>
            <a:r>
              <a:rPr lang="en-US" altLang="zh-TW" sz="3200" b="1" dirty="0" err="1">
                <a:solidFill>
                  <a:srgbClr val="000000"/>
                </a:solidFill>
                <a:ea typeface="新細明體" pitchFamily="18" charset="-120"/>
              </a:rPr>
              <a:t>stdout</a:t>
            </a:r>
            <a:r>
              <a:rPr lang="en-US" altLang="zh-TW" sz="3200" b="1" dirty="0">
                <a:solidFill>
                  <a:srgbClr val="000000"/>
                </a:solidFill>
                <a:ea typeface="新細明體" pitchFamily="18" charset="-120"/>
              </a:rPr>
              <a:t>, </a:t>
            </a:r>
            <a:r>
              <a:rPr lang="en-US" altLang="zh-TW" sz="3200" b="1" dirty="0" err="1">
                <a:solidFill>
                  <a:srgbClr val="000000"/>
                </a:solidFill>
                <a:ea typeface="新細明體" pitchFamily="18" charset="-120"/>
              </a:rPr>
              <a:t>stderr</a:t>
            </a:r>
            <a:r>
              <a:rPr lang="en-US" altLang="zh-TW" sz="3200" b="1" dirty="0">
                <a:solidFill>
                  <a:srgbClr val="000000"/>
                </a:solidFill>
                <a:ea typeface="新細明體" pitchFamily="18" charset="-120"/>
              </a:rPr>
              <a:t>, </a:t>
            </a:r>
            <a:r>
              <a:rPr lang="en-US" altLang="zh-TW" sz="3200" b="1" dirty="0" err="1">
                <a:solidFill>
                  <a:srgbClr val="000000"/>
                </a:solidFill>
                <a:ea typeface="新細明體" pitchFamily="18" charset="-120"/>
              </a:rPr>
              <a:t>stdaux</a:t>
            </a:r>
            <a:r>
              <a:rPr lang="en-US" altLang="zh-TW" sz="3200" b="1" dirty="0">
                <a:solidFill>
                  <a:srgbClr val="000000"/>
                </a:solidFill>
                <a:ea typeface="新細明體" pitchFamily="18" charset="-120"/>
              </a:rPr>
              <a:t> and </a:t>
            </a:r>
            <a:r>
              <a:rPr lang="en-US" altLang="zh-TW" sz="3200" b="1" dirty="0" err="1" smtClean="0">
                <a:solidFill>
                  <a:srgbClr val="000000"/>
                </a:solidFill>
                <a:ea typeface="新細明體" pitchFamily="18" charset="-120"/>
              </a:rPr>
              <a:t>stdprn</a:t>
            </a:r>
            <a:r>
              <a:rPr lang="en-US" altLang="zh-TW" sz="3200" b="1" dirty="0" smtClean="0">
                <a:solidFill>
                  <a:srgbClr val="000000"/>
                </a:solidFill>
                <a:ea typeface="新細明體" pitchFamily="18" charset="-120"/>
              </a:rPr>
              <a:t>. Also process the Command line arguments.</a:t>
            </a:r>
          </a:p>
        </p:txBody>
      </p:sp>
    </p:spTree>
    <p:extLst>
      <p:ext uri="{BB962C8B-B14F-4D97-AF65-F5344CB8AC3E}">
        <p14:creationId xmlns:p14="http://schemas.microsoft.com/office/powerpoint/2010/main" val="3804319783"/>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7171">
                                            <p:txEl>
                                              <p:pRg st="0" end="0"/>
                                            </p:txEl>
                                          </p:spTgt>
                                        </p:tgtEl>
                                        <p:attrNameLst>
                                          <p:attrName>ppt_c</p:attrName>
                                        </p:attrNameLst>
                                      </p:cBhvr>
                                      <p:to>
                                        <a:schemeClr val="folHlink"/>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anim calcmode="lin" valueType="num">
                                      <p:cBhvr additive="base">
                                        <p:cTn id="13" dur="500" fill="hold"/>
                                        <p:tgtEl>
                                          <p:spTgt spid="717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171">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7171">
                                            <p:txEl>
                                              <p:pRg st="1" end="1"/>
                                            </p:txEl>
                                          </p:spTgt>
                                        </p:tgtEl>
                                        <p:attrNameLst>
                                          <p:attrName>ppt_c</p:attrName>
                                        </p:attrNameLst>
                                      </p:cBhvr>
                                      <p:to>
                                        <a:schemeClr val="folHlink"/>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171">
                                            <p:txEl>
                                              <p:pRg st="2" end="2"/>
                                            </p:txEl>
                                          </p:spTgt>
                                        </p:tgtEl>
                                        <p:attrNameLst>
                                          <p:attrName>style.visibility</p:attrName>
                                        </p:attrNameLst>
                                      </p:cBhvr>
                                      <p:to>
                                        <p:strVal val="visible"/>
                                      </p:to>
                                    </p:set>
                                    <p:anim calcmode="lin" valueType="num">
                                      <p:cBhvr additive="base">
                                        <p:cTn id="19" dur="500" fill="hold"/>
                                        <p:tgtEl>
                                          <p:spTgt spid="717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171">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7171">
                                            <p:txEl>
                                              <p:pRg st="2" end="2"/>
                                            </p:txEl>
                                          </p:spTgt>
                                        </p:tgtEl>
                                        <p:attrNameLst>
                                          <p:attrName>ppt_c</p:attrName>
                                        </p:attrNameLst>
                                      </p:cBhvr>
                                      <p:to>
                                        <a:schemeClr val="folHlink"/>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171">
                                            <p:txEl>
                                              <p:pRg st="3" end="3"/>
                                            </p:txEl>
                                          </p:spTgt>
                                        </p:tgtEl>
                                        <p:attrNameLst>
                                          <p:attrName>style.visibility</p:attrName>
                                        </p:attrNameLst>
                                      </p:cBhvr>
                                      <p:to>
                                        <p:strVal val="visible"/>
                                      </p:to>
                                    </p:set>
                                    <p:anim calcmode="lin" valueType="num">
                                      <p:cBhvr additive="base">
                                        <p:cTn id="25" dur="500" fill="hold"/>
                                        <p:tgtEl>
                                          <p:spTgt spid="717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171">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7171">
                                            <p:txEl>
                                              <p:pRg st="3" end="3"/>
                                            </p:txEl>
                                          </p:spTgt>
                                        </p:tgtEl>
                                        <p:attrNameLst>
                                          <p:attrName>ppt_c</p:attrName>
                                        </p:attrNameLst>
                                      </p:cBhvr>
                                      <p:to>
                                        <a:schemeClr val="folHlink"/>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171">
                                            <p:txEl>
                                              <p:pRg st="4" end="4"/>
                                            </p:txEl>
                                          </p:spTgt>
                                        </p:tgtEl>
                                        <p:attrNameLst>
                                          <p:attrName>style.visibility</p:attrName>
                                        </p:attrNameLst>
                                      </p:cBhvr>
                                      <p:to>
                                        <p:strVal val="visible"/>
                                      </p:to>
                                    </p:set>
                                    <p:anim calcmode="lin" valueType="num">
                                      <p:cBhvr additive="base">
                                        <p:cTn id="31" dur="500" fill="hold"/>
                                        <p:tgtEl>
                                          <p:spTgt spid="7171">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7171">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7171">
                                            <p:txEl>
                                              <p:pRg st="4" end="4"/>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7171">
                                            <p:txEl>
                                              <p:pRg st="5" end="5"/>
                                            </p:txEl>
                                          </p:spTgt>
                                        </p:tgtEl>
                                        <p:attrNameLst>
                                          <p:attrName>style.visibility</p:attrName>
                                        </p:attrNameLst>
                                      </p:cBhvr>
                                      <p:to>
                                        <p:strVal val="visible"/>
                                      </p:to>
                                    </p:set>
                                    <p:anim calcmode="lin" valueType="num">
                                      <p:cBhvr additive="base">
                                        <p:cTn id="37" dur="500" fill="hold"/>
                                        <p:tgtEl>
                                          <p:spTgt spid="7171">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7171">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7171">
                                            <p:txEl>
                                              <p:pRg st="5" end="5"/>
                                            </p:txEl>
                                          </p:spTgt>
                                        </p:tgtEl>
                                        <p:attrNameLst>
                                          <p:attrName>ppt_c</p:attrName>
                                        </p:attrNameLst>
                                      </p:cBhvr>
                                      <p:to>
                                        <a:schemeClr val="folHlink"/>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7171">
                                            <p:txEl>
                                              <p:pRg st="6" end="6"/>
                                            </p:txEl>
                                          </p:spTgt>
                                        </p:tgtEl>
                                        <p:attrNameLst>
                                          <p:attrName>style.visibility</p:attrName>
                                        </p:attrNameLst>
                                      </p:cBhvr>
                                      <p:to>
                                        <p:strVal val="visible"/>
                                      </p:to>
                                    </p:set>
                                    <p:anim calcmode="lin" valueType="num">
                                      <p:cBhvr additive="base">
                                        <p:cTn id="43" dur="500" fill="hold"/>
                                        <p:tgtEl>
                                          <p:spTgt spid="7171">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171">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7171">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1"/>
            <a:ext cx="10763250" cy="1095374"/>
          </a:xfrm>
        </p:spPr>
        <p:txBody>
          <a:bodyPr/>
          <a:lstStyle/>
          <a:p>
            <a:r>
              <a:rPr lang="en-US" dirty="0" smtClean="0">
                <a:solidFill>
                  <a:srgbClr val="C00000"/>
                </a:solidFill>
              </a:rPr>
              <a:t>What is the purpose of main() function in C</a:t>
            </a:r>
            <a:endParaRPr lang="en-US" dirty="0">
              <a:solidFill>
                <a:srgbClr val="C00000"/>
              </a:solidFill>
            </a:endParaRPr>
          </a:p>
        </p:txBody>
      </p:sp>
      <p:pic>
        <p:nvPicPr>
          <p:cNvPr id="4" name="what is purpose of main() function _ C programming interview questions _ wikitechy.co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6275" y="953214"/>
            <a:ext cx="9286875" cy="5223749"/>
          </a:xfrm>
        </p:spPr>
      </p:pic>
    </p:spTree>
    <p:extLst>
      <p:ext uri="{BB962C8B-B14F-4D97-AF65-F5344CB8AC3E}">
        <p14:creationId xmlns:p14="http://schemas.microsoft.com/office/powerpoint/2010/main" val="16204780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zh-TW" dirty="0" smtClean="0">
                <a:solidFill>
                  <a:srgbClr val="C00000"/>
                </a:solidFill>
                <a:ea typeface="新細明體" pitchFamily="18" charset="-120"/>
              </a:rPr>
              <a:t>Preprocessor Directives</a:t>
            </a:r>
            <a:endParaRPr lang="en-US" dirty="0" smtClean="0">
              <a:solidFill>
                <a:srgbClr val="C00000"/>
              </a:solidFill>
            </a:endParaRPr>
          </a:p>
        </p:txBody>
      </p:sp>
      <p:sp>
        <p:nvSpPr>
          <p:cNvPr id="21507" name="Content Placeholder 2"/>
          <p:cNvSpPr>
            <a:spLocks noGrp="1"/>
          </p:cNvSpPr>
          <p:nvPr>
            <p:ph idx="1"/>
          </p:nvPr>
        </p:nvSpPr>
        <p:spPr>
          <a:xfrm>
            <a:off x="95250" y="1690688"/>
            <a:ext cx="11906250" cy="4486275"/>
          </a:xfrm>
        </p:spPr>
        <p:txBody>
          <a:bodyPr/>
          <a:lstStyle/>
          <a:p>
            <a:r>
              <a:rPr lang="en-US" altLang="zh-TW" dirty="0" smtClean="0">
                <a:ea typeface="新細明體" pitchFamily="18" charset="-120"/>
              </a:rPr>
              <a:t>Special instructions to the preprocessor that tells how to prepare the program for compilation </a:t>
            </a:r>
          </a:p>
          <a:p>
            <a:r>
              <a:rPr lang="en-US" altLang="zh-TW" dirty="0" err="1" smtClean="0">
                <a:ea typeface="新細明體" pitchFamily="18" charset="-120"/>
              </a:rPr>
              <a:t>E.g</a:t>
            </a:r>
            <a:r>
              <a:rPr lang="en-US" altLang="zh-TW" dirty="0" smtClean="0">
                <a:ea typeface="新細明體" pitchFamily="18" charset="-120"/>
              </a:rPr>
              <a:t>:  </a:t>
            </a:r>
            <a:r>
              <a:rPr lang="en-US" altLang="zh-TW" b="1" dirty="0" smtClean="0">
                <a:ea typeface="新細明體" pitchFamily="18" charset="-120"/>
              </a:rPr>
              <a:t>include </a:t>
            </a:r>
            <a:r>
              <a:rPr lang="en-US" altLang="zh-TW" dirty="0" smtClean="0">
                <a:ea typeface="新細明體" pitchFamily="18" charset="-120"/>
              </a:rPr>
              <a:t>: tells the processor to include information from selected libraries known as </a:t>
            </a:r>
            <a:r>
              <a:rPr lang="en-US" altLang="zh-TW" b="1" i="1" dirty="0" smtClean="0">
                <a:ea typeface="新細明體" pitchFamily="18" charset="-120"/>
              </a:rPr>
              <a:t>header files</a:t>
            </a:r>
            <a:r>
              <a:rPr lang="en-US" altLang="zh-TW" dirty="0" smtClean="0">
                <a:ea typeface="新細明體" pitchFamily="18" charset="-120"/>
              </a:rPr>
              <a:t> e.g. &lt;</a:t>
            </a:r>
            <a:r>
              <a:rPr lang="en-US" altLang="zh-TW" dirty="0" err="1" smtClean="0">
                <a:ea typeface="新細明體" pitchFamily="18" charset="-120"/>
              </a:rPr>
              <a:t>stdio.h</a:t>
            </a:r>
            <a:r>
              <a:rPr lang="en-US" altLang="zh-TW" dirty="0" smtClean="0">
                <a:ea typeface="新細明體" pitchFamily="18" charset="-120"/>
              </a:rPr>
              <a:t>&gt;</a:t>
            </a:r>
          </a:p>
          <a:p>
            <a:endParaRPr lang="en-US" dirty="0" smtClean="0"/>
          </a:p>
        </p:txBody>
      </p:sp>
    </p:spTree>
    <p:extLst>
      <p:ext uri="{BB962C8B-B14F-4D97-AF65-F5344CB8AC3E}">
        <p14:creationId xmlns:p14="http://schemas.microsoft.com/office/powerpoint/2010/main" val="11324067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981200" y="274638"/>
            <a:ext cx="8458200" cy="1143000"/>
          </a:xfrm>
        </p:spPr>
        <p:txBody>
          <a:bodyPr/>
          <a:lstStyle/>
          <a:p>
            <a:pPr algn="l"/>
            <a:r>
              <a:rPr lang="en-US" altLang="zh-TW" sz="3600" b="1" dirty="0">
                <a:solidFill>
                  <a:srgbClr val="C00000"/>
                </a:solidFill>
                <a:ea typeface="新細明體" pitchFamily="18" charset="-120"/>
              </a:rPr>
              <a:t>Comments (Program documentation)</a:t>
            </a:r>
            <a:endParaRPr lang="en-US" sz="3600" b="1" dirty="0">
              <a:solidFill>
                <a:srgbClr val="C00000"/>
              </a:solidFill>
            </a:endParaRPr>
          </a:p>
        </p:txBody>
      </p:sp>
      <p:sp>
        <p:nvSpPr>
          <p:cNvPr id="22531" name="Content Placeholder 2"/>
          <p:cNvSpPr>
            <a:spLocks noGrp="1"/>
          </p:cNvSpPr>
          <p:nvPr>
            <p:ph idx="1"/>
          </p:nvPr>
        </p:nvSpPr>
        <p:spPr>
          <a:xfrm>
            <a:off x="219075" y="1571625"/>
            <a:ext cx="11134725" cy="4605338"/>
          </a:xfrm>
        </p:spPr>
        <p:txBody>
          <a:bodyPr/>
          <a:lstStyle/>
          <a:p>
            <a:pPr>
              <a:buClr>
                <a:schemeClr val="tx1"/>
              </a:buClr>
              <a:buSzPct val="60000"/>
              <a:buFont typeface="Wingdings" panose="05000000000000000000" pitchFamily="2" charset="2"/>
              <a:buChar char="l"/>
            </a:pPr>
            <a:r>
              <a:rPr lang="en-US" altLang="zh-TW" dirty="0" smtClean="0">
                <a:ea typeface="新細明體" pitchFamily="18" charset="-120"/>
              </a:rPr>
              <a:t>The compiler simply ignores comments when it translates the program into executable code.</a:t>
            </a:r>
          </a:p>
          <a:p>
            <a:pPr>
              <a:buClr>
                <a:schemeClr val="tx1"/>
              </a:buClr>
              <a:buSzPct val="60000"/>
              <a:buFont typeface="Wingdings" panose="05000000000000000000" pitchFamily="2" charset="2"/>
              <a:buChar char="l"/>
            </a:pPr>
            <a:r>
              <a:rPr lang="en-US" altLang="zh-TW" dirty="0" smtClean="0">
                <a:ea typeface="新細明體" pitchFamily="18" charset="-120"/>
              </a:rPr>
              <a:t>To identify a comments, C uses opening</a:t>
            </a:r>
            <a:r>
              <a:rPr lang="en-US" altLang="zh-TW" b="1" dirty="0" smtClean="0">
                <a:ea typeface="新細明體" pitchFamily="18" charset="-120"/>
              </a:rPr>
              <a:t>  /*  </a:t>
            </a:r>
            <a:r>
              <a:rPr lang="en-US" altLang="zh-TW" dirty="0" smtClean="0">
                <a:ea typeface="新細明體" pitchFamily="18" charset="-120"/>
              </a:rPr>
              <a:t>and closing  */  comment tokens. </a:t>
            </a:r>
          </a:p>
          <a:p>
            <a:pPr>
              <a:buClr>
                <a:schemeClr val="tx1"/>
              </a:buClr>
              <a:buSzPct val="60000"/>
              <a:buFont typeface="Wingdings" panose="05000000000000000000" pitchFamily="2" charset="2"/>
              <a:buChar char="l"/>
            </a:pPr>
            <a:r>
              <a:rPr lang="en-US" altLang="zh-TW" dirty="0">
                <a:ea typeface="新細明體" pitchFamily="18" charset="-120"/>
              </a:rPr>
              <a:t> Comments can appear anywhere in a program.</a:t>
            </a:r>
          </a:p>
          <a:p>
            <a:pPr>
              <a:buClr>
                <a:schemeClr val="tx1"/>
              </a:buClr>
              <a:buSzPct val="60000"/>
              <a:buFont typeface="Wingdings" panose="05000000000000000000" pitchFamily="2" charset="2"/>
              <a:buChar char="l"/>
            </a:pPr>
            <a:r>
              <a:rPr lang="en-US" altLang="zh-TW" dirty="0">
                <a:ea typeface="新細明體" pitchFamily="18" charset="-120"/>
              </a:rPr>
              <a:t>Comments are also found wherever it is necessary to explain a point about a code.</a:t>
            </a:r>
          </a:p>
          <a:p>
            <a:pPr>
              <a:buClr>
                <a:schemeClr val="tx1"/>
              </a:buClr>
              <a:buSzPct val="60000"/>
              <a:buFont typeface="Wingdings" panose="05000000000000000000" pitchFamily="2" charset="2"/>
              <a:buChar char="l"/>
            </a:pPr>
            <a:r>
              <a:rPr lang="en-US" altLang="zh-TW" dirty="0">
                <a:ea typeface="新細明體" pitchFamily="18" charset="-120"/>
              </a:rPr>
              <a:t>Comments </a:t>
            </a:r>
            <a:r>
              <a:rPr lang="en-US" altLang="zh-TW" b="1" i="1" dirty="0">
                <a:ea typeface="新細明體" pitchFamily="18" charset="-120"/>
              </a:rPr>
              <a:t>cannot be nested</a:t>
            </a:r>
            <a:r>
              <a:rPr lang="en-US" altLang="zh-TW" dirty="0">
                <a:ea typeface="新細明體" pitchFamily="18" charset="-120"/>
              </a:rPr>
              <a:t> in C i.e. you cannot have comments inside comments</a:t>
            </a:r>
            <a:r>
              <a:rPr lang="en-US" altLang="zh-TW" dirty="0" smtClean="0">
                <a:ea typeface="新細明體" pitchFamily="18" charset="-120"/>
              </a:rPr>
              <a:t>.</a:t>
            </a:r>
          </a:p>
          <a:p>
            <a:endParaRPr lang="en-US" dirty="0" smtClean="0"/>
          </a:p>
        </p:txBody>
      </p:sp>
    </p:spTree>
    <p:extLst>
      <p:ext uri="{BB962C8B-B14F-4D97-AF65-F5344CB8AC3E}">
        <p14:creationId xmlns:p14="http://schemas.microsoft.com/office/powerpoint/2010/main" val="37382237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133600" y="76200"/>
            <a:ext cx="7772400" cy="838200"/>
          </a:xfrm>
        </p:spPr>
        <p:txBody>
          <a:bodyPr/>
          <a:lstStyle/>
          <a:p>
            <a:pPr eaLnBrk="1" hangingPunct="1"/>
            <a:r>
              <a:rPr lang="en-US" altLang="zh-TW" dirty="0" smtClean="0">
                <a:solidFill>
                  <a:srgbClr val="C00000"/>
                </a:solidFill>
                <a:ea typeface="新細明體" pitchFamily="18" charset="-120"/>
              </a:rPr>
              <a:t>C program</a:t>
            </a:r>
            <a:endParaRPr lang="zh-TW" altLang="en-US" dirty="0" smtClean="0">
              <a:solidFill>
                <a:srgbClr val="C00000"/>
              </a:solidFill>
              <a:ea typeface="新細明體" pitchFamily="18" charset="-120"/>
            </a:endParaRPr>
          </a:p>
        </p:txBody>
      </p:sp>
      <p:sp>
        <p:nvSpPr>
          <p:cNvPr id="24579" name="Rectangle 3"/>
          <p:cNvSpPr>
            <a:spLocks noGrp="1" noChangeArrowheads="1"/>
          </p:cNvSpPr>
          <p:nvPr>
            <p:ph type="body" idx="1"/>
          </p:nvPr>
        </p:nvSpPr>
        <p:spPr>
          <a:xfrm>
            <a:off x="2209800" y="990600"/>
            <a:ext cx="7772400" cy="5105400"/>
          </a:xfrm>
        </p:spPr>
        <p:txBody>
          <a:bodyPr>
            <a:normAutofit fontScale="92500" lnSpcReduction="10000"/>
          </a:bodyPr>
          <a:lstStyle/>
          <a:p>
            <a:pPr eaLnBrk="1" hangingPunct="1">
              <a:buFontTx/>
              <a:buNone/>
            </a:pPr>
            <a:r>
              <a:rPr lang="en-US" altLang="zh-TW" b="1" dirty="0">
                <a:solidFill>
                  <a:srgbClr val="000000"/>
                </a:solidFill>
                <a:ea typeface="新細明體" pitchFamily="18" charset="-120"/>
              </a:rPr>
              <a:t>/* Example program in C*/ 	</a:t>
            </a:r>
            <a:r>
              <a:rPr lang="en-US" altLang="zh-TW" i="1" dirty="0">
                <a:solidFill>
                  <a:srgbClr val="FF0066"/>
                </a:solidFill>
                <a:ea typeface="新細明體" pitchFamily="18" charset="-120"/>
              </a:rPr>
              <a:t>Comments</a:t>
            </a:r>
            <a:endParaRPr lang="en-US" altLang="zh-TW" b="1" dirty="0">
              <a:solidFill>
                <a:srgbClr val="000000"/>
              </a:solidFill>
              <a:ea typeface="新細明體" pitchFamily="18" charset="-120"/>
            </a:endParaRPr>
          </a:p>
          <a:p>
            <a:pPr eaLnBrk="1" hangingPunct="1">
              <a:buFontTx/>
              <a:buNone/>
            </a:pPr>
            <a:r>
              <a:rPr lang="zh-TW" altLang="zh-TW" dirty="0">
                <a:ea typeface="新細明體" pitchFamily="18" charset="-120"/>
              </a:rPr>
              <a:t># </a:t>
            </a:r>
            <a:r>
              <a:rPr lang="en-US" altLang="zh-TW" dirty="0">
                <a:ea typeface="新細明體" pitchFamily="18" charset="-120"/>
              </a:rPr>
              <a:t>include &lt;</a:t>
            </a:r>
            <a:r>
              <a:rPr lang="en-US" altLang="zh-TW" dirty="0" err="1">
                <a:ea typeface="新細明體" pitchFamily="18" charset="-120"/>
              </a:rPr>
              <a:t>stdio.h</a:t>
            </a:r>
            <a:r>
              <a:rPr lang="en-US" altLang="zh-TW" dirty="0">
                <a:ea typeface="新細明體" pitchFamily="18" charset="-120"/>
              </a:rPr>
              <a:t>&gt;	</a:t>
            </a:r>
            <a:r>
              <a:rPr lang="en-US" altLang="zh-TW" i="1" dirty="0">
                <a:solidFill>
                  <a:srgbClr val="FF0066"/>
                </a:solidFill>
                <a:ea typeface="新細明體" pitchFamily="18" charset="-120"/>
              </a:rPr>
              <a:t> </a:t>
            </a:r>
            <a:r>
              <a:rPr lang="en-US" altLang="zh-TW" i="1" dirty="0" smtClean="0">
                <a:solidFill>
                  <a:srgbClr val="FF0066"/>
                </a:solidFill>
                <a:ea typeface="新細明體" pitchFamily="18" charset="-120"/>
              </a:rPr>
              <a:t>                       P</a:t>
            </a:r>
            <a:r>
              <a:rPr lang="en-US" i="1" dirty="0" smtClean="0">
                <a:solidFill>
                  <a:srgbClr val="FF0066"/>
                </a:solidFill>
              </a:rPr>
              <a:t>reprocessor </a:t>
            </a:r>
            <a:r>
              <a:rPr lang="en-US" i="1" dirty="0">
                <a:solidFill>
                  <a:srgbClr val="FF0066"/>
                </a:solidFill>
              </a:rPr>
              <a:t>Section</a:t>
            </a:r>
            <a:endParaRPr lang="en-US" altLang="zh-TW" dirty="0">
              <a:ea typeface="新細明體" pitchFamily="18" charset="-120"/>
            </a:endParaRPr>
          </a:p>
          <a:p>
            <a:pPr eaLnBrk="1" hangingPunct="1">
              <a:buFontTx/>
              <a:buNone/>
            </a:pPr>
            <a:r>
              <a:rPr lang="en-US" altLang="zh-TW" i="1" dirty="0">
                <a:solidFill>
                  <a:srgbClr val="FF0066"/>
                </a:solidFill>
                <a:ea typeface="新細明體" pitchFamily="18" charset="-120"/>
              </a:rPr>
              <a:t>					</a:t>
            </a:r>
            <a:r>
              <a:rPr lang="en-US" altLang="zh-TW" i="1" dirty="0" smtClean="0">
                <a:solidFill>
                  <a:srgbClr val="FF0066"/>
                </a:solidFill>
                <a:ea typeface="新細明體" pitchFamily="18" charset="-120"/>
              </a:rPr>
              <a:t>           Global </a:t>
            </a:r>
            <a:r>
              <a:rPr lang="en-US" altLang="zh-TW" i="1" dirty="0">
                <a:solidFill>
                  <a:srgbClr val="FF0066"/>
                </a:solidFill>
                <a:ea typeface="新細明體" pitchFamily="18" charset="-120"/>
              </a:rPr>
              <a:t>Declaration</a:t>
            </a:r>
            <a:endParaRPr lang="en-US" i="1" dirty="0">
              <a:solidFill>
                <a:srgbClr val="FF0066"/>
              </a:solidFill>
            </a:endParaRPr>
          </a:p>
          <a:p>
            <a:pPr eaLnBrk="1" hangingPunct="1">
              <a:buFontTx/>
              <a:buNone/>
            </a:pPr>
            <a:endParaRPr lang="en-US" altLang="zh-TW" sz="1200" dirty="0">
              <a:ea typeface="新細明體" pitchFamily="18" charset="-120"/>
            </a:endParaRPr>
          </a:p>
          <a:p>
            <a:pPr eaLnBrk="1" hangingPunct="1">
              <a:buFontTx/>
              <a:buNone/>
            </a:pPr>
            <a:r>
              <a:rPr lang="en-US" altLang="zh-TW" dirty="0">
                <a:ea typeface="新細明體" pitchFamily="18" charset="-120"/>
              </a:rPr>
              <a:t>void main () 				</a:t>
            </a:r>
          </a:p>
          <a:p>
            <a:pPr eaLnBrk="1" hangingPunct="1">
              <a:buFontTx/>
              <a:buNone/>
            </a:pPr>
            <a:r>
              <a:rPr lang="en-US" altLang="zh-TW" dirty="0">
                <a:ea typeface="新細明體" pitchFamily="18" charset="-120"/>
              </a:rPr>
              <a:t>{					</a:t>
            </a:r>
            <a:r>
              <a:rPr lang="en-US" altLang="zh-TW" dirty="0" smtClean="0">
                <a:ea typeface="新細明體" pitchFamily="18" charset="-120"/>
              </a:rPr>
              <a:t>             </a:t>
            </a:r>
            <a:r>
              <a:rPr lang="en-US" altLang="zh-TW" i="1" dirty="0" smtClean="0">
                <a:solidFill>
                  <a:srgbClr val="FF0066"/>
                </a:solidFill>
                <a:ea typeface="新細明體" pitchFamily="18" charset="-120"/>
              </a:rPr>
              <a:t>Local </a:t>
            </a:r>
            <a:r>
              <a:rPr lang="en-US" altLang="zh-TW" i="1" dirty="0">
                <a:solidFill>
                  <a:srgbClr val="FF0066"/>
                </a:solidFill>
                <a:ea typeface="新細明體" pitchFamily="18" charset="-120"/>
              </a:rPr>
              <a:t>declaration</a:t>
            </a:r>
            <a:endParaRPr lang="en-US" altLang="zh-TW" dirty="0">
              <a:ea typeface="新細明體" pitchFamily="18" charset="-120"/>
            </a:endParaRPr>
          </a:p>
          <a:p>
            <a:pPr eaLnBrk="1" hangingPunct="1">
              <a:buFontTx/>
              <a:buNone/>
            </a:pPr>
            <a:endParaRPr lang="en-US" altLang="zh-TW" sz="1200" dirty="0">
              <a:ea typeface="新細明體" pitchFamily="18" charset="-120"/>
            </a:endParaRPr>
          </a:p>
          <a:p>
            <a:pPr eaLnBrk="1" hangingPunct="1">
              <a:buFontTx/>
              <a:buNone/>
            </a:pPr>
            <a:r>
              <a:rPr lang="en-US" altLang="zh-TW" dirty="0" err="1">
                <a:ea typeface="新細明體" pitchFamily="18" charset="-120"/>
              </a:rPr>
              <a:t>printf</a:t>
            </a:r>
            <a:r>
              <a:rPr lang="en-US" altLang="zh-TW" dirty="0">
                <a:ea typeface="新細明體" pitchFamily="18" charset="-120"/>
              </a:rPr>
              <a:t> (</a:t>
            </a:r>
            <a:r>
              <a:rPr lang="en-US" altLang="zh-TW" dirty="0">
                <a:latin typeface="Times New Roman" panose="02020603050405020304" pitchFamily="18" charset="0"/>
                <a:ea typeface="新細明體" pitchFamily="18" charset="-120"/>
              </a:rPr>
              <a:t>“</a:t>
            </a:r>
            <a:r>
              <a:rPr lang="en-US" altLang="zh-TW" dirty="0">
                <a:ea typeface="新細明體" pitchFamily="18" charset="-120"/>
              </a:rPr>
              <a:t>Hello World! \n</a:t>
            </a:r>
            <a:r>
              <a:rPr lang="en-US" altLang="zh-TW" dirty="0">
                <a:latin typeface="Times New Roman" panose="02020603050405020304" pitchFamily="18" charset="0"/>
                <a:ea typeface="新細明體" pitchFamily="18" charset="-120"/>
              </a:rPr>
              <a:t>”</a:t>
            </a:r>
            <a:r>
              <a:rPr lang="en-US" altLang="zh-TW" dirty="0">
                <a:ea typeface="新細明體" pitchFamily="18" charset="-120"/>
              </a:rPr>
              <a:t>);    </a:t>
            </a:r>
            <a:r>
              <a:rPr lang="en-US" altLang="zh-TW" dirty="0" smtClean="0">
                <a:ea typeface="新細明體" pitchFamily="18" charset="-120"/>
              </a:rPr>
              <a:t>              </a:t>
            </a:r>
            <a:r>
              <a:rPr lang="en-US" altLang="zh-TW" i="1" dirty="0" smtClean="0">
                <a:solidFill>
                  <a:srgbClr val="FF0066"/>
                </a:solidFill>
                <a:ea typeface="新細明體" pitchFamily="18" charset="-120"/>
              </a:rPr>
              <a:t>Statements</a:t>
            </a:r>
            <a:endParaRPr lang="en-US" altLang="zh-TW" i="1" dirty="0">
              <a:solidFill>
                <a:srgbClr val="FF0066"/>
              </a:solidFill>
              <a:ea typeface="新細明體" pitchFamily="18" charset="-120"/>
            </a:endParaRPr>
          </a:p>
          <a:p>
            <a:pPr eaLnBrk="1" hangingPunct="1">
              <a:buFontTx/>
              <a:buNone/>
            </a:pPr>
            <a:endParaRPr lang="en-US" altLang="zh-TW" dirty="0">
              <a:ea typeface="新細明體" pitchFamily="18" charset="-120"/>
            </a:endParaRPr>
          </a:p>
          <a:p>
            <a:pPr eaLnBrk="1" hangingPunct="1">
              <a:buFontTx/>
              <a:buNone/>
            </a:pPr>
            <a:r>
              <a:rPr lang="en-US" altLang="zh-TW" dirty="0">
                <a:ea typeface="新細明體" pitchFamily="18" charset="-120"/>
              </a:rPr>
              <a:t>}</a:t>
            </a:r>
          </a:p>
          <a:p>
            <a:pPr eaLnBrk="1" hangingPunct="1">
              <a:buFontTx/>
              <a:buNone/>
            </a:pPr>
            <a:r>
              <a:rPr lang="en-US" altLang="zh-TW" b="1" dirty="0">
                <a:solidFill>
                  <a:srgbClr val="000000"/>
                </a:solidFill>
                <a:ea typeface="新細明體" pitchFamily="18" charset="-120"/>
              </a:rPr>
              <a:t>Output  :</a:t>
            </a:r>
          </a:p>
          <a:p>
            <a:pPr eaLnBrk="1" hangingPunct="1">
              <a:buFontTx/>
              <a:buNone/>
            </a:pPr>
            <a:r>
              <a:rPr lang="en-US" altLang="zh-TW" dirty="0">
                <a:solidFill>
                  <a:srgbClr val="000000"/>
                </a:solidFill>
                <a:ea typeface="新細明體" pitchFamily="18" charset="-120"/>
              </a:rPr>
              <a:t>Hello World</a:t>
            </a:r>
          </a:p>
        </p:txBody>
      </p:sp>
      <p:sp>
        <p:nvSpPr>
          <p:cNvPr id="24580" name="Rectangle 4"/>
          <p:cNvSpPr>
            <a:spLocks noChangeArrowheads="1"/>
          </p:cNvSpPr>
          <p:nvPr/>
        </p:nvSpPr>
        <p:spPr bwMode="auto">
          <a:xfrm>
            <a:off x="3124200" y="22098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sz="1800"/>
          </a:p>
        </p:txBody>
      </p:sp>
    </p:spTree>
    <p:extLst>
      <p:ext uri="{BB962C8B-B14F-4D97-AF65-F5344CB8AC3E}">
        <p14:creationId xmlns:p14="http://schemas.microsoft.com/office/powerpoint/2010/main" val="1256775692"/>
      </p:ext>
    </p:extLst>
  </p:cSld>
  <p:clrMapOvr>
    <a:masterClrMapping/>
  </p:clrMapOvr>
  <p:transition>
    <p:zoom dir="in"/>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0" y="365125"/>
            <a:ext cx="12096750" cy="854075"/>
          </a:xfrm>
        </p:spPr>
        <p:txBody>
          <a:bodyPr/>
          <a:lstStyle/>
          <a:p>
            <a:pPr algn="ctr"/>
            <a:r>
              <a:rPr lang="en-US" dirty="0" smtClean="0">
                <a:solidFill>
                  <a:srgbClr val="C00000"/>
                </a:solidFill>
              </a:rPr>
              <a:t>Steps in Executing a C Program</a:t>
            </a:r>
          </a:p>
        </p:txBody>
      </p:sp>
      <p:sp>
        <p:nvSpPr>
          <p:cNvPr id="6" name="Rectangle 4"/>
          <p:cNvSpPr>
            <a:spLocks noChangeArrowheads="1"/>
          </p:cNvSpPr>
          <p:nvPr/>
        </p:nvSpPr>
        <p:spPr bwMode="auto">
          <a:xfrm>
            <a:off x="3810000" y="1828800"/>
            <a:ext cx="3733800" cy="6096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Creating the Program</a:t>
            </a:r>
          </a:p>
        </p:txBody>
      </p:sp>
      <p:sp>
        <p:nvSpPr>
          <p:cNvPr id="7" name="Rectangle 4"/>
          <p:cNvSpPr>
            <a:spLocks noChangeArrowheads="1"/>
          </p:cNvSpPr>
          <p:nvPr/>
        </p:nvSpPr>
        <p:spPr bwMode="auto">
          <a:xfrm>
            <a:off x="3810000" y="3048000"/>
            <a:ext cx="3733800" cy="6096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Compilation</a:t>
            </a:r>
          </a:p>
        </p:txBody>
      </p:sp>
      <p:sp>
        <p:nvSpPr>
          <p:cNvPr id="8" name="Rectangle 4"/>
          <p:cNvSpPr>
            <a:spLocks noChangeArrowheads="1"/>
          </p:cNvSpPr>
          <p:nvPr/>
        </p:nvSpPr>
        <p:spPr bwMode="auto">
          <a:xfrm>
            <a:off x="3810000" y="4267200"/>
            <a:ext cx="3733800" cy="6096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Linking</a:t>
            </a:r>
          </a:p>
        </p:txBody>
      </p:sp>
      <p:sp>
        <p:nvSpPr>
          <p:cNvPr id="9" name="Rectangle 4"/>
          <p:cNvSpPr>
            <a:spLocks noChangeArrowheads="1"/>
          </p:cNvSpPr>
          <p:nvPr/>
        </p:nvSpPr>
        <p:spPr bwMode="auto">
          <a:xfrm>
            <a:off x="3810000" y="5486400"/>
            <a:ext cx="3733800" cy="6096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Execution</a:t>
            </a:r>
          </a:p>
        </p:txBody>
      </p:sp>
      <p:sp>
        <p:nvSpPr>
          <p:cNvPr id="10" name="Down Arrow 9"/>
          <p:cNvSpPr/>
          <p:nvPr/>
        </p:nvSpPr>
        <p:spPr>
          <a:xfrm>
            <a:off x="4876800" y="2590800"/>
            <a:ext cx="1447800" cy="304800"/>
          </a:xfrm>
          <a:prstGeom prst="downArrow">
            <a:avLst/>
          </a:prstGeo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
        <p:nvSpPr>
          <p:cNvPr id="17" name="Down Arrow 16"/>
          <p:cNvSpPr/>
          <p:nvPr/>
        </p:nvSpPr>
        <p:spPr>
          <a:xfrm>
            <a:off x="4876800" y="5029200"/>
            <a:ext cx="1447800" cy="304800"/>
          </a:xfrm>
          <a:prstGeom prst="downArrow">
            <a:avLst/>
          </a:prstGeo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
        <p:nvSpPr>
          <p:cNvPr id="18" name="Down Arrow 17"/>
          <p:cNvSpPr/>
          <p:nvPr/>
        </p:nvSpPr>
        <p:spPr>
          <a:xfrm>
            <a:off x="4876800" y="3810000"/>
            <a:ext cx="1447800" cy="304800"/>
          </a:xfrm>
          <a:prstGeom prst="downArrow">
            <a:avLst/>
          </a:prstGeom>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a:p>
        </p:txBody>
      </p:sp>
    </p:spTree>
    <p:extLst>
      <p:ext uri="{BB962C8B-B14F-4D97-AF65-F5344CB8AC3E}">
        <p14:creationId xmlns:p14="http://schemas.microsoft.com/office/powerpoint/2010/main" val="50603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25"/>
            <a:ext cx="10515600" cy="930275"/>
          </a:xfrm>
        </p:spPr>
        <p:txBody>
          <a:bodyPr/>
          <a:lstStyle/>
          <a:p>
            <a:pPr algn="ctr"/>
            <a:r>
              <a:rPr lang="en-US" dirty="0" smtClean="0">
                <a:solidFill>
                  <a:srgbClr val="FF0000"/>
                </a:solidFill>
              </a:rPr>
              <a:t>Flow of Execution of C programs</a:t>
            </a:r>
            <a:endParaRPr lang="en-US" dirty="0">
              <a:solidFill>
                <a:srgbClr val="FF0000"/>
              </a:solidFill>
            </a:endParaRPr>
          </a:p>
        </p:txBody>
      </p:sp>
      <p:pic>
        <p:nvPicPr>
          <p:cNvPr id="1026" name="Picture 2" descr="Steps for c program execution"/>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571" t="24286" r="7023" b="5714"/>
          <a:stretch/>
        </p:blipFill>
        <p:spPr bwMode="auto">
          <a:xfrm>
            <a:off x="1142999" y="909993"/>
            <a:ext cx="10396223" cy="5747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341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38200" y="365125"/>
            <a:ext cx="10515600" cy="644525"/>
          </a:xfrm>
        </p:spPr>
        <p:txBody>
          <a:bodyPr>
            <a:normAutofit fontScale="90000"/>
          </a:bodyPr>
          <a:lstStyle/>
          <a:p>
            <a:r>
              <a:rPr lang="en-US" dirty="0" smtClean="0">
                <a:solidFill>
                  <a:srgbClr val="FF0000"/>
                </a:solidFill>
              </a:rPr>
              <a:t>Steps in learning C Syntax </a:t>
            </a:r>
          </a:p>
        </p:txBody>
      </p:sp>
      <p:sp>
        <p:nvSpPr>
          <p:cNvPr id="6147" name="Rectangle 3"/>
          <p:cNvSpPr>
            <a:spLocks noGrp="1" noChangeArrowheads="1"/>
          </p:cNvSpPr>
          <p:nvPr>
            <p:ph type="body" idx="1"/>
          </p:nvPr>
        </p:nvSpPr>
        <p:spPr>
          <a:xfrm>
            <a:off x="552450" y="1114425"/>
            <a:ext cx="10801350" cy="5062538"/>
          </a:xfrm>
        </p:spPr>
        <p:txBody>
          <a:bodyPr/>
          <a:lstStyle/>
          <a:p>
            <a:pPr>
              <a:buFontTx/>
              <a:buNone/>
            </a:pPr>
            <a:endParaRPr lang="en-US" dirty="0" smtClean="0"/>
          </a:p>
        </p:txBody>
      </p:sp>
      <p:sp>
        <p:nvSpPr>
          <p:cNvPr id="30724" name="Rectangle 4"/>
          <p:cNvSpPr>
            <a:spLocks noChangeArrowheads="1"/>
          </p:cNvSpPr>
          <p:nvPr/>
        </p:nvSpPr>
        <p:spPr bwMode="auto">
          <a:xfrm>
            <a:off x="2209800" y="3124200"/>
            <a:ext cx="1447800" cy="12192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dirty="0"/>
              <a:t>Character</a:t>
            </a:r>
          </a:p>
          <a:p>
            <a:pPr algn="ctr" eaLnBrk="1" hangingPunct="1">
              <a:spcBef>
                <a:spcPct val="0"/>
              </a:spcBef>
              <a:buFontTx/>
              <a:buNone/>
            </a:pPr>
            <a:r>
              <a:rPr lang="en-US" sz="2400" b="1" dirty="0"/>
              <a:t>Set</a:t>
            </a:r>
          </a:p>
        </p:txBody>
      </p:sp>
      <p:sp>
        <p:nvSpPr>
          <p:cNvPr id="30725" name="Rectangle 5"/>
          <p:cNvSpPr>
            <a:spLocks noChangeArrowheads="1"/>
          </p:cNvSpPr>
          <p:nvPr/>
        </p:nvSpPr>
        <p:spPr bwMode="auto">
          <a:xfrm>
            <a:off x="8991600" y="3124200"/>
            <a:ext cx="1447800" cy="12192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dirty="0" smtClean="0"/>
              <a:t>Functions</a:t>
            </a:r>
          </a:p>
          <a:p>
            <a:pPr algn="ctr" eaLnBrk="1" hangingPunct="1">
              <a:spcBef>
                <a:spcPct val="0"/>
              </a:spcBef>
              <a:buFontTx/>
              <a:buNone/>
            </a:pPr>
            <a:r>
              <a:rPr lang="en-US" sz="2400" b="1" dirty="0" smtClean="0"/>
              <a:t>Programs</a:t>
            </a:r>
            <a:endParaRPr lang="en-US" sz="2400" b="1" dirty="0"/>
          </a:p>
        </p:txBody>
      </p:sp>
      <p:sp>
        <p:nvSpPr>
          <p:cNvPr id="30726" name="Rectangle 6"/>
          <p:cNvSpPr>
            <a:spLocks noChangeArrowheads="1"/>
          </p:cNvSpPr>
          <p:nvPr/>
        </p:nvSpPr>
        <p:spPr bwMode="auto">
          <a:xfrm>
            <a:off x="6477000" y="3124200"/>
            <a:ext cx="1824037" cy="12192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dirty="0" smtClean="0"/>
              <a:t>Instructions</a:t>
            </a:r>
          </a:p>
          <a:p>
            <a:pPr algn="ctr" eaLnBrk="1" hangingPunct="1">
              <a:spcBef>
                <a:spcPct val="0"/>
              </a:spcBef>
              <a:buFontTx/>
              <a:buNone/>
            </a:pPr>
            <a:r>
              <a:rPr lang="en-US" sz="2400" b="1" dirty="0" smtClean="0"/>
              <a:t>Expressions</a:t>
            </a:r>
          </a:p>
          <a:p>
            <a:pPr algn="ctr" eaLnBrk="1" hangingPunct="1">
              <a:spcBef>
                <a:spcPct val="0"/>
              </a:spcBef>
              <a:buFontTx/>
              <a:buNone/>
            </a:pPr>
            <a:r>
              <a:rPr lang="en-US" sz="2400" b="1" dirty="0" smtClean="0"/>
              <a:t>Statements</a:t>
            </a:r>
            <a:endParaRPr lang="en-US" sz="2400" b="1" dirty="0"/>
          </a:p>
        </p:txBody>
      </p:sp>
      <p:sp>
        <p:nvSpPr>
          <p:cNvPr id="30727" name="Rectangle 7"/>
          <p:cNvSpPr>
            <a:spLocks noChangeArrowheads="1"/>
          </p:cNvSpPr>
          <p:nvPr/>
        </p:nvSpPr>
        <p:spPr bwMode="auto">
          <a:xfrm>
            <a:off x="4343400" y="3124200"/>
            <a:ext cx="1447800" cy="12192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Tokens</a:t>
            </a:r>
          </a:p>
        </p:txBody>
      </p:sp>
      <p:sp>
        <p:nvSpPr>
          <p:cNvPr id="30728" name="Line 8"/>
          <p:cNvSpPr>
            <a:spLocks noChangeShapeType="1"/>
          </p:cNvSpPr>
          <p:nvPr/>
        </p:nvSpPr>
        <p:spPr bwMode="auto">
          <a:xfrm>
            <a:off x="3657600" y="3657600"/>
            <a:ext cx="685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29" name="Line 9"/>
          <p:cNvSpPr>
            <a:spLocks noChangeShapeType="1"/>
          </p:cNvSpPr>
          <p:nvPr/>
        </p:nvSpPr>
        <p:spPr bwMode="auto">
          <a:xfrm>
            <a:off x="8305800" y="3657600"/>
            <a:ext cx="685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30" name="Line 10"/>
          <p:cNvSpPr>
            <a:spLocks noChangeShapeType="1"/>
          </p:cNvSpPr>
          <p:nvPr/>
        </p:nvSpPr>
        <p:spPr bwMode="auto">
          <a:xfrm>
            <a:off x="5791200" y="3657600"/>
            <a:ext cx="685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393788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 calcmode="lin" valueType="num">
                                      <p:cBhvr additive="base">
                                        <p:cTn id="7" dur="500" fill="hold"/>
                                        <p:tgtEl>
                                          <p:spTgt spid="30724"/>
                                        </p:tgtEl>
                                        <p:attrNameLst>
                                          <p:attrName>ppt_x</p:attrName>
                                        </p:attrNameLst>
                                      </p:cBhvr>
                                      <p:tavLst>
                                        <p:tav tm="0">
                                          <p:val>
                                            <p:strVal val="1+#ppt_w/2"/>
                                          </p:val>
                                        </p:tav>
                                        <p:tav tm="100000">
                                          <p:val>
                                            <p:strVal val="#ppt_x"/>
                                          </p:val>
                                        </p:tav>
                                      </p:tavLst>
                                    </p:anim>
                                    <p:anim calcmode="lin" valueType="num">
                                      <p:cBhvr additive="base">
                                        <p:cTn id="8" dur="500" fill="hold"/>
                                        <p:tgtEl>
                                          <p:spTgt spid="3072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0728"/>
                                        </p:tgtEl>
                                        <p:attrNameLst>
                                          <p:attrName>style.visibility</p:attrName>
                                        </p:attrNameLst>
                                      </p:cBhvr>
                                      <p:to>
                                        <p:strVal val="visible"/>
                                      </p:to>
                                    </p:set>
                                    <p:anim calcmode="lin" valueType="num">
                                      <p:cBhvr additive="base">
                                        <p:cTn id="12" dur="500" fill="hold"/>
                                        <p:tgtEl>
                                          <p:spTgt spid="30728"/>
                                        </p:tgtEl>
                                        <p:attrNameLst>
                                          <p:attrName>ppt_x</p:attrName>
                                        </p:attrNameLst>
                                      </p:cBhvr>
                                      <p:tavLst>
                                        <p:tav tm="0">
                                          <p:val>
                                            <p:strVal val="1+#ppt_w/2"/>
                                          </p:val>
                                        </p:tav>
                                        <p:tav tm="100000">
                                          <p:val>
                                            <p:strVal val="#ppt_x"/>
                                          </p:val>
                                        </p:tav>
                                      </p:tavLst>
                                    </p:anim>
                                    <p:anim calcmode="lin" valueType="num">
                                      <p:cBhvr additive="base">
                                        <p:cTn id="13" dur="500" fill="hold"/>
                                        <p:tgtEl>
                                          <p:spTgt spid="30728"/>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0727"/>
                                        </p:tgtEl>
                                        <p:attrNameLst>
                                          <p:attrName>style.visibility</p:attrName>
                                        </p:attrNameLst>
                                      </p:cBhvr>
                                      <p:to>
                                        <p:strVal val="visible"/>
                                      </p:to>
                                    </p:set>
                                    <p:anim calcmode="lin" valueType="num">
                                      <p:cBhvr additive="base">
                                        <p:cTn id="16" dur="500" fill="hold"/>
                                        <p:tgtEl>
                                          <p:spTgt spid="30727"/>
                                        </p:tgtEl>
                                        <p:attrNameLst>
                                          <p:attrName>ppt_x</p:attrName>
                                        </p:attrNameLst>
                                      </p:cBhvr>
                                      <p:tavLst>
                                        <p:tav tm="0">
                                          <p:val>
                                            <p:strVal val="1+#ppt_w/2"/>
                                          </p:val>
                                        </p:tav>
                                        <p:tav tm="100000">
                                          <p:val>
                                            <p:strVal val="#ppt_x"/>
                                          </p:val>
                                        </p:tav>
                                      </p:tavLst>
                                    </p:anim>
                                    <p:anim calcmode="lin" valueType="num">
                                      <p:cBhvr additive="base">
                                        <p:cTn id="17" dur="500" fill="hold"/>
                                        <p:tgtEl>
                                          <p:spTgt spid="30727"/>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30730"/>
                                        </p:tgtEl>
                                        <p:attrNameLst>
                                          <p:attrName>style.visibility</p:attrName>
                                        </p:attrNameLst>
                                      </p:cBhvr>
                                      <p:to>
                                        <p:strVal val="visible"/>
                                      </p:to>
                                    </p:set>
                                    <p:anim calcmode="lin" valueType="num">
                                      <p:cBhvr additive="base">
                                        <p:cTn id="21" dur="500" fill="hold"/>
                                        <p:tgtEl>
                                          <p:spTgt spid="30730"/>
                                        </p:tgtEl>
                                        <p:attrNameLst>
                                          <p:attrName>ppt_x</p:attrName>
                                        </p:attrNameLst>
                                      </p:cBhvr>
                                      <p:tavLst>
                                        <p:tav tm="0">
                                          <p:val>
                                            <p:strVal val="1+#ppt_w/2"/>
                                          </p:val>
                                        </p:tav>
                                        <p:tav tm="100000">
                                          <p:val>
                                            <p:strVal val="#ppt_x"/>
                                          </p:val>
                                        </p:tav>
                                      </p:tavLst>
                                    </p:anim>
                                    <p:anim calcmode="lin" valueType="num">
                                      <p:cBhvr additive="base">
                                        <p:cTn id="22" dur="500" fill="hold"/>
                                        <p:tgtEl>
                                          <p:spTgt spid="3073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30726"/>
                                        </p:tgtEl>
                                        <p:attrNameLst>
                                          <p:attrName>style.visibility</p:attrName>
                                        </p:attrNameLst>
                                      </p:cBhvr>
                                      <p:to>
                                        <p:strVal val="visible"/>
                                      </p:to>
                                    </p:set>
                                    <p:anim calcmode="lin" valueType="num">
                                      <p:cBhvr additive="base">
                                        <p:cTn id="26" dur="500" fill="hold"/>
                                        <p:tgtEl>
                                          <p:spTgt spid="30726"/>
                                        </p:tgtEl>
                                        <p:attrNameLst>
                                          <p:attrName>ppt_x</p:attrName>
                                        </p:attrNameLst>
                                      </p:cBhvr>
                                      <p:tavLst>
                                        <p:tav tm="0">
                                          <p:val>
                                            <p:strVal val="1+#ppt_w/2"/>
                                          </p:val>
                                        </p:tav>
                                        <p:tav tm="100000">
                                          <p:val>
                                            <p:strVal val="#ppt_x"/>
                                          </p:val>
                                        </p:tav>
                                      </p:tavLst>
                                    </p:anim>
                                    <p:anim calcmode="lin" valueType="num">
                                      <p:cBhvr additive="base">
                                        <p:cTn id="27" dur="500" fill="hold"/>
                                        <p:tgtEl>
                                          <p:spTgt spid="30726"/>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000"/>
                            </p:stCondLst>
                            <p:childTnLst>
                              <p:par>
                                <p:cTn id="29" presetID="2" presetClass="entr" presetSubtype="2" fill="hold" grpId="0" nodeType="afterEffect">
                                  <p:stCondLst>
                                    <p:cond delay="0"/>
                                  </p:stCondLst>
                                  <p:childTnLst>
                                    <p:set>
                                      <p:cBhvr>
                                        <p:cTn id="30" dur="1" fill="hold">
                                          <p:stCondLst>
                                            <p:cond delay="0"/>
                                          </p:stCondLst>
                                        </p:cTn>
                                        <p:tgtEl>
                                          <p:spTgt spid="30729"/>
                                        </p:tgtEl>
                                        <p:attrNameLst>
                                          <p:attrName>style.visibility</p:attrName>
                                        </p:attrNameLst>
                                      </p:cBhvr>
                                      <p:to>
                                        <p:strVal val="visible"/>
                                      </p:to>
                                    </p:set>
                                    <p:anim calcmode="lin" valueType="num">
                                      <p:cBhvr additive="base">
                                        <p:cTn id="31" dur="500" fill="hold"/>
                                        <p:tgtEl>
                                          <p:spTgt spid="30729"/>
                                        </p:tgtEl>
                                        <p:attrNameLst>
                                          <p:attrName>ppt_x</p:attrName>
                                        </p:attrNameLst>
                                      </p:cBhvr>
                                      <p:tavLst>
                                        <p:tav tm="0">
                                          <p:val>
                                            <p:strVal val="1+#ppt_w/2"/>
                                          </p:val>
                                        </p:tav>
                                        <p:tav tm="100000">
                                          <p:val>
                                            <p:strVal val="#ppt_x"/>
                                          </p:val>
                                        </p:tav>
                                      </p:tavLst>
                                    </p:anim>
                                    <p:anim calcmode="lin" valueType="num">
                                      <p:cBhvr additive="base">
                                        <p:cTn id="32" dur="500" fill="hold"/>
                                        <p:tgtEl>
                                          <p:spTgt spid="30729"/>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2500"/>
                            </p:stCondLst>
                            <p:childTnLst>
                              <p:par>
                                <p:cTn id="34" presetID="2" presetClass="entr" presetSubtype="2" fill="hold" grpId="0" nodeType="afterEffect">
                                  <p:stCondLst>
                                    <p:cond delay="0"/>
                                  </p:stCondLst>
                                  <p:childTnLst>
                                    <p:set>
                                      <p:cBhvr>
                                        <p:cTn id="35" dur="1" fill="hold">
                                          <p:stCondLst>
                                            <p:cond delay="0"/>
                                          </p:stCondLst>
                                        </p:cTn>
                                        <p:tgtEl>
                                          <p:spTgt spid="30725"/>
                                        </p:tgtEl>
                                        <p:attrNameLst>
                                          <p:attrName>style.visibility</p:attrName>
                                        </p:attrNameLst>
                                      </p:cBhvr>
                                      <p:to>
                                        <p:strVal val="visible"/>
                                      </p:to>
                                    </p:set>
                                    <p:anim calcmode="lin" valueType="num">
                                      <p:cBhvr additive="base">
                                        <p:cTn id="36" dur="500" fill="hold"/>
                                        <p:tgtEl>
                                          <p:spTgt spid="30725"/>
                                        </p:tgtEl>
                                        <p:attrNameLst>
                                          <p:attrName>ppt_x</p:attrName>
                                        </p:attrNameLst>
                                      </p:cBhvr>
                                      <p:tavLst>
                                        <p:tav tm="0">
                                          <p:val>
                                            <p:strVal val="1+#ppt_w/2"/>
                                          </p:val>
                                        </p:tav>
                                        <p:tav tm="100000">
                                          <p:val>
                                            <p:strVal val="#ppt_x"/>
                                          </p:val>
                                        </p:tav>
                                      </p:tavLst>
                                    </p:anim>
                                    <p:anim calcmode="lin" valueType="num">
                                      <p:cBhvr additive="base">
                                        <p:cTn id="37" dur="500" fill="hold"/>
                                        <p:tgtEl>
                                          <p:spTgt spid="307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p:bldP spid="30725" grpId="0" animBg="1"/>
      <p:bldP spid="30726" grpId="0" animBg="1"/>
      <p:bldP spid="30727" grpId="0" animBg="1"/>
      <p:bldP spid="30728" grpId="0" animBg="1"/>
      <p:bldP spid="30729" grpId="0" animBg="1"/>
      <p:bldP spid="307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25"/>
            <a:ext cx="10515600" cy="1063625"/>
          </a:xfrm>
        </p:spPr>
        <p:txBody>
          <a:bodyPr/>
          <a:lstStyle/>
          <a:p>
            <a:pPr algn="ctr"/>
            <a:r>
              <a:rPr lang="en-US" dirty="0" smtClean="0">
                <a:solidFill>
                  <a:srgbClr val="FF0000"/>
                </a:solidFill>
              </a:rPr>
              <a:t>Character Set of C</a:t>
            </a:r>
            <a:endParaRPr lang="en-US" dirty="0">
              <a:solidFill>
                <a:srgbClr val="FF0000"/>
              </a:solidFill>
            </a:endParaRPr>
          </a:p>
        </p:txBody>
      </p:sp>
      <p:sp>
        <p:nvSpPr>
          <p:cNvPr id="3" name="Content Placeholder 2"/>
          <p:cNvSpPr>
            <a:spLocks noGrp="1"/>
          </p:cNvSpPr>
          <p:nvPr>
            <p:ph idx="1"/>
          </p:nvPr>
        </p:nvSpPr>
        <p:spPr>
          <a:xfrm>
            <a:off x="180975" y="1343026"/>
            <a:ext cx="12011024" cy="4833938"/>
          </a:xfrm>
        </p:spPr>
        <p:txBody>
          <a:bodyPr/>
          <a:lstStyle/>
          <a:p>
            <a:r>
              <a:rPr lang="en-US" sz="3200" dirty="0"/>
              <a:t>A well-defined  set of characters recognized by H/W or  S/W or both together is called </a:t>
            </a:r>
            <a:r>
              <a:rPr lang="en-US" sz="3200" dirty="0">
                <a:solidFill>
                  <a:srgbClr val="FF0000"/>
                </a:solidFill>
              </a:rPr>
              <a:t>Character set</a:t>
            </a:r>
          </a:p>
          <a:p>
            <a:r>
              <a:rPr lang="en-US" sz="3200" dirty="0">
                <a:solidFill>
                  <a:srgbClr val="FF0000"/>
                </a:solidFill>
              </a:rPr>
              <a:t>The set of Characters used to create a C source  Program is called Source Character Set</a:t>
            </a:r>
          </a:p>
          <a:p>
            <a:r>
              <a:rPr lang="en-US" sz="3200" dirty="0">
                <a:solidFill>
                  <a:srgbClr val="002060"/>
                </a:solidFill>
              </a:rPr>
              <a:t>The set of Characters used to  Executes  a C   Program is called  Executable  Character Set</a:t>
            </a:r>
          </a:p>
          <a:p>
            <a:r>
              <a:rPr lang="en-US" sz="3200" dirty="0"/>
              <a:t>In order to store, process and  display  </a:t>
            </a:r>
            <a:r>
              <a:rPr lang="en-US" sz="3200" dirty="0" smtClean="0"/>
              <a:t>Character data </a:t>
            </a:r>
            <a:r>
              <a:rPr lang="en-US" sz="3200" dirty="0"/>
              <a:t>it needs  a Coding Scheme which gives values for each character</a:t>
            </a:r>
            <a:r>
              <a:rPr lang="en-US" sz="3200" dirty="0" smtClean="0"/>
              <a:t>.</a:t>
            </a:r>
            <a:endParaRPr lang="en-US" sz="3200" dirty="0"/>
          </a:p>
          <a:p>
            <a:endParaRPr lang="en-US" dirty="0"/>
          </a:p>
        </p:txBody>
      </p:sp>
    </p:spTree>
    <p:extLst>
      <p:ext uri="{BB962C8B-B14F-4D97-AF65-F5344CB8AC3E}">
        <p14:creationId xmlns:p14="http://schemas.microsoft.com/office/powerpoint/2010/main" val="1215483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Low Level Language in Computer - Tutorial And Example"/>
          <p:cNvPicPr>
            <a:picLocks noChangeAspect="1" noChangeArrowheads="1"/>
          </p:cNvPicPr>
          <p:nvPr/>
        </p:nvPicPr>
        <p:blipFill>
          <a:blip r:embed="rId2"/>
          <a:srcRect/>
          <a:stretch>
            <a:fillRect/>
          </a:stretch>
        </p:blipFill>
        <p:spPr bwMode="auto">
          <a:xfrm>
            <a:off x="863600" y="228600"/>
            <a:ext cx="10210800" cy="2895600"/>
          </a:xfrm>
          <a:prstGeom prst="rect">
            <a:avLst/>
          </a:prstGeom>
          <a:noFill/>
        </p:spPr>
      </p:pic>
      <p:pic>
        <p:nvPicPr>
          <p:cNvPr id="69636" name="Picture 4" descr="Programming in C - Overview - EXAMRADAR"/>
          <p:cNvPicPr>
            <a:picLocks noChangeAspect="1" noChangeArrowheads="1"/>
          </p:cNvPicPr>
          <p:nvPr/>
        </p:nvPicPr>
        <p:blipFill>
          <a:blip r:embed="rId3"/>
          <a:srcRect/>
          <a:stretch>
            <a:fillRect/>
          </a:stretch>
        </p:blipFill>
        <p:spPr bwMode="auto">
          <a:xfrm>
            <a:off x="410634" y="3305174"/>
            <a:ext cx="11070167" cy="2952354"/>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lvl1pPr>
              <a:defRPr sz="2400" b="1">
                <a:solidFill>
                  <a:schemeClr val="tx1"/>
                </a:solidFill>
                <a:latin typeface="Artistik" pitchFamily="82" charset="0"/>
              </a:defRPr>
            </a:lvl1pPr>
            <a:lvl2pPr marL="557213" indent="-214313">
              <a:defRPr sz="2400" b="1">
                <a:solidFill>
                  <a:schemeClr val="tx1"/>
                </a:solidFill>
                <a:latin typeface="Artistik" pitchFamily="82" charset="0"/>
              </a:defRPr>
            </a:lvl2pPr>
            <a:lvl3pPr marL="857250" indent="-171450">
              <a:defRPr sz="2400" b="1">
                <a:solidFill>
                  <a:schemeClr val="tx1"/>
                </a:solidFill>
                <a:latin typeface="Artistik" pitchFamily="82" charset="0"/>
              </a:defRPr>
            </a:lvl3pPr>
            <a:lvl4pPr marL="1200150" indent="-171450">
              <a:defRPr sz="2400" b="1">
                <a:solidFill>
                  <a:schemeClr val="tx1"/>
                </a:solidFill>
                <a:latin typeface="Artistik" pitchFamily="82" charset="0"/>
              </a:defRPr>
            </a:lvl4pPr>
            <a:lvl5pPr marL="1543050" indent="-171450">
              <a:defRPr sz="2400" b="1">
                <a:solidFill>
                  <a:schemeClr val="tx1"/>
                </a:solidFill>
                <a:latin typeface="Artistik" pitchFamily="82" charset="0"/>
              </a:defRPr>
            </a:lvl5pPr>
            <a:lvl6pPr marL="1885950" indent="-171450" algn="ctr" eaLnBrk="0" fontAlgn="base" hangingPunct="0">
              <a:spcBef>
                <a:spcPct val="50000"/>
              </a:spcBef>
              <a:spcAft>
                <a:spcPct val="0"/>
              </a:spcAft>
              <a:defRPr sz="2400" b="1">
                <a:solidFill>
                  <a:schemeClr val="tx1"/>
                </a:solidFill>
                <a:latin typeface="Artistik" pitchFamily="82" charset="0"/>
              </a:defRPr>
            </a:lvl6pPr>
            <a:lvl7pPr marL="2228850" indent="-171450" algn="ctr" eaLnBrk="0" fontAlgn="base" hangingPunct="0">
              <a:spcBef>
                <a:spcPct val="50000"/>
              </a:spcBef>
              <a:spcAft>
                <a:spcPct val="0"/>
              </a:spcAft>
              <a:defRPr sz="2400" b="1">
                <a:solidFill>
                  <a:schemeClr val="tx1"/>
                </a:solidFill>
                <a:latin typeface="Artistik" pitchFamily="82" charset="0"/>
              </a:defRPr>
            </a:lvl7pPr>
            <a:lvl8pPr marL="2571750" indent="-171450" algn="ctr" eaLnBrk="0" fontAlgn="base" hangingPunct="0">
              <a:spcBef>
                <a:spcPct val="50000"/>
              </a:spcBef>
              <a:spcAft>
                <a:spcPct val="0"/>
              </a:spcAft>
              <a:defRPr sz="2400" b="1">
                <a:solidFill>
                  <a:schemeClr val="tx1"/>
                </a:solidFill>
                <a:latin typeface="Artistik" pitchFamily="82" charset="0"/>
              </a:defRPr>
            </a:lvl8pPr>
            <a:lvl9pPr marL="2914650" indent="-171450" algn="ctr" eaLnBrk="0" fontAlgn="base" hangingPunct="0">
              <a:spcBef>
                <a:spcPct val="50000"/>
              </a:spcBef>
              <a:spcAft>
                <a:spcPct val="0"/>
              </a:spcAft>
              <a:defRPr sz="2400" b="1">
                <a:solidFill>
                  <a:schemeClr val="tx1"/>
                </a:solidFill>
                <a:latin typeface="Artistik" pitchFamily="82" charset="0"/>
              </a:defRPr>
            </a:lvl9pPr>
          </a:lstStyle>
          <a:p>
            <a:fld id="{489793D8-5B06-4A28-B8F2-FEBC28378835}" type="slidenum">
              <a:rPr lang="en-US" altLang="en-US" sz="1050" b="0">
                <a:latin typeface="Times New Roman" panose="02020603050405020304" pitchFamily="18" charset="0"/>
              </a:rPr>
              <a:pPr/>
              <a:t>50</a:t>
            </a:fld>
            <a:endParaRPr lang="en-US" altLang="en-US" sz="1050" b="0">
              <a:latin typeface="Times New Roman" panose="02020603050405020304" pitchFamily="18" charset="0"/>
            </a:endParaRPr>
          </a:p>
        </p:txBody>
      </p:sp>
      <p:sp>
        <p:nvSpPr>
          <p:cNvPr id="73731" name="Rectangle 2"/>
          <p:cNvSpPr>
            <a:spLocks noGrp="1" noChangeArrowheads="1"/>
          </p:cNvSpPr>
          <p:nvPr>
            <p:ph type="title"/>
          </p:nvPr>
        </p:nvSpPr>
        <p:spPr>
          <a:xfrm>
            <a:off x="2924269" y="111754"/>
            <a:ext cx="6086381" cy="836305"/>
          </a:xfrm>
        </p:spPr>
        <p:txBody>
          <a:bodyPr>
            <a:normAutofit/>
          </a:bodyPr>
          <a:lstStyle/>
          <a:p>
            <a:r>
              <a:rPr lang="en-US" altLang="en-US" dirty="0">
                <a:solidFill>
                  <a:srgbClr val="FF0000"/>
                </a:solidFill>
              </a:rPr>
              <a:t>What is Coding Scheme</a:t>
            </a:r>
            <a:r>
              <a:rPr lang="en-US" altLang="en-US" dirty="0" smtClean="0">
                <a:solidFill>
                  <a:srgbClr val="FF0000"/>
                </a:solidFill>
              </a:rPr>
              <a:t>?</a:t>
            </a:r>
            <a:endParaRPr lang="en-US" altLang="en-US" sz="3000" dirty="0">
              <a:solidFill>
                <a:srgbClr val="FF0000"/>
              </a:solidFill>
            </a:endParaRPr>
          </a:p>
        </p:txBody>
      </p:sp>
      <p:sp>
        <p:nvSpPr>
          <p:cNvPr id="73732" name="Rectangle 3"/>
          <p:cNvSpPr>
            <a:spLocks noGrp="1" noChangeArrowheads="1"/>
          </p:cNvSpPr>
          <p:nvPr>
            <p:ph type="body" idx="1"/>
          </p:nvPr>
        </p:nvSpPr>
        <p:spPr>
          <a:xfrm>
            <a:off x="590550" y="771525"/>
            <a:ext cx="10695518" cy="5637742"/>
          </a:xfrm>
        </p:spPr>
        <p:txBody>
          <a:bodyPr>
            <a:normAutofit/>
          </a:bodyPr>
          <a:lstStyle/>
          <a:p>
            <a:r>
              <a:rPr lang="en-US" altLang="en-US" dirty="0" smtClean="0"/>
              <a:t>Translation &amp; reverse translation</a:t>
            </a:r>
          </a:p>
          <a:p>
            <a:pPr>
              <a:lnSpc>
                <a:spcPct val="90000"/>
              </a:lnSpc>
            </a:pPr>
            <a:r>
              <a:rPr lang="en-US" altLang="en-US" dirty="0" smtClean="0"/>
              <a:t>Translation </a:t>
            </a:r>
            <a:r>
              <a:rPr lang="en-US" altLang="en-US" dirty="0"/>
              <a:t>to binary during input </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Reverse translation during </a:t>
            </a:r>
            <a:r>
              <a:rPr lang="en-US" altLang="en-US" dirty="0" smtClean="0"/>
              <a:t>Output(display)</a:t>
            </a:r>
            <a:endParaRPr lang="en-US" altLang="en-US" dirty="0"/>
          </a:p>
          <a:p>
            <a:pPr lvl="1">
              <a:lnSpc>
                <a:spcPct val="90000"/>
              </a:lnSpc>
            </a:pPr>
            <a:r>
              <a:rPr lang="en-US" altLang="en-US" dirty="0"/>
              <a:t>Problem:  A same pattern of bits can represent a character, a color, a sound, etc.</a:t>
            </a:r>
          </a:p>
          <a:p>
            <a:pPr lvl="1">
              <a:lnSpc>
                <a:spcPct val="90000"/>
              </a:lnSpc>
            </a:pPr>
            <a:r>
              <a:rPr lang="en-US" altLang="en-US" dirty="0"/>
              <a:t>Solution: Data formats (i.e. detailed description of the data and their representation) help interpret the reverse translation</a:t>
            </a:r>
          </a:p>
          <a:p>
            <a:pPr>
              <a:lnSpc>
                <a:spcPct val="90000"/>
              </a:lnSpc>
            </a:pPr>
            <a:endParaRPr lang="en-US" altLang="en-US" dirty="0"/>
          </a:p>
        </p:txBody>
      </p:sp>
      <p:pic>
        <p:nvPicPr>
          <p:cNvPr id="73733"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9214"/>
          <a:stretch/>
        </p:blipFill>
        <p:spPr bwMode="auto">
          <a:xfrm>
            <a:off x="1513057" y="1838325"/>
            <a:ext cx="7204512"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64770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a:srcRect l="25537" t="35802" r="22244" b="15626"/>
          <a:stretch/>
        </p:blipFill>
        <p:spPr>
          <a:xfrm>
            <a:off x="194741" y="1038728"/>
            <a:ext cx="9745125" cy="5099605"/>
          </a:xfrm>
          <a:prstGeom prst="rect">
            <a:avLst/>
          </a:prstGeom>
        </p:spPr>
      </p:pic>
    </p:spTree>
    <p:extLst>
      <p:ext uri="{BB962C8B-B14F-4D97-AF65-F5344CB8AC3E}">
        <p14:creationId xmlns:p14="http://schemas.microsoft.com/office/powerpoint/2010/main" val="32585192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71605"/>
            <a:ext cx="7886700" cy="805758"/>
          </a:xfrm>
        </p:spPr>
        <p:txBody>
          <a:bodyPr>
            <a:normAutofit/>
          </a:bodyPr>
          <a:lstStyle/>
          <a:p>
            <a:pPr algn="ctr"/>
            <a:r>
              <a:rPr lang="en-US" dirty="0" smtClean="0">
                <a:solidFill>
                  <a:srgbClr val="FF0000"/>
                </a:solidFill>
              </a:rPr>
              <a:t>Which Coding Scheme ?</a:t>
            </a:r>
            <a:endParaRPr lang="en-US" dirty="0">
              <a:solidFill>
                <a:srgbClr val="FF0000"/>
              </a:solidFill>
            </a:endParaRPr>
          </a:p>
        </p:txBody>
      </p:sp>
      <p:sp>
        <p:nvSpPr>
          <p:cNvPr id="3" name="Content Placeholder 2"/>
          <p:cNvSpPr>
            <a:spLocks noGrp="1"/>
          </p:cNvSpPr>
          <p:nvPr>
            <p:ph idx="1"/>
          </p:nvPr>
        </p:nvSpPr>
        <p:spPr>
          <a:xfrm>
            <a:off x="371475" y="1024467"/>
            <a:ext cx="11498792" cy="5423957"/>
          </a:xfrm>
        </p:spPr>
        <p:txBody>
          <a:bodyPr>
            <a:normAutofit fontScale="92500" lnSpcReduction="20000"/>
          </a:bodyPr>
          <a:lstStyle/>
          <a:p>
            <a:r>
              <a:rPr lang="en-US" dirty="0" smtClean="0"/>
              <a:t>At the lowest level, everything in a computer is represented by 0s and 1s called Bits.  BIT – Binary </a:t>
            </a:r>
            <a:r>
              <a:rPr lang="en-US" dirty="0" err="1"/>
              <a:t>d</a:t>
            </a:r>
            <a:r>
              <a:rPr lang="en-US" dirty="0" err="1" smtClean="0"/>
              <a:t>igIT</a:t>
            </a:r>
            <a:r>
              <a:rPr lang="en-US" dirty="0" smtClean="0"/>
              <a:t> </a:t>
            </a:r>
          </a:p>
          <a:p>
            <a:r>
              <a:rPr lang="en-US" dirty="0" smtClean="0"/>
              <a:t>The internal representation of a list of characters/ Symbols is Called Coding Scheme</a:t>
            </a:r>
          </a:p>
          <a:p>
            <a:r>
              <a:rPr lang="en-US" dirty="0" smtClean="0"/>
              <a:t>Coding scheme may be Proprietary formats like MS Word, IBM Lotus Notes </a:t>
            </a:r>
            <a:r>
              <a:rPr lang="en-US" dirty="0" err="1" smtClean="0"/>
              <a:t>etc</a:t>
            </a:r>
            <a:r>
              <a:rPr lang="en-US" dirty="0" smtClean="0"/>
              <a:t>  or Standard formats from ISO, ANSI, IEEE and etc.</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smtClean="0"/>
          </a:p>
          <a:p>
            <a:endParaRPr lang="en-US" dirty="0"/>
          </a:p>
          <a:p>
            <a:r>
              <a:rPr lang="en-US" sz="3300" dirty="0" smtClean="0">
                <a:solidFill>
                  <a:srgbClr val="FF0000"/>
                </a:solidFill>
              </a:rPr>
              <a:t>The order of the Characters / Symbols in a Coding scheme is Called Collating Sequence.</a:t>
            </a:r>
          </a:p>
          <a:p>
            <a:pPr marL="0" indent="0">
              <a:buNone/>
            </a:pPr>
            <a:endParaRPr lang="en-US" dirty="0"/>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23681528"/>
              </p:ext>
            </p:extLst>
          </p:nvPr>
        </p:nvGraphicFramePr>
        <p:xfrm>
          <a:off x="1617133" y="3281335"/>
          <a:ext cx="7671723" cy="1790486"/>
        </p:xfrm>
        <a:graphic>
          <a:graphicData uri="http://schemas.openxmlformats.org/drawingml/2006/table">
            <a:tbl>
              <a:tblPr firstRow="1" bandRow="1">
                <a:tableStyleId>{5C22544A-7EE6-4342-B048-85BDC9FD1C3A}</a:tableStyleId>
              </a:tblPr>
              <a:tblGrid>
                <a:gridCol w="4772828"/>
                <a:gridCol w="2898895"/>
              </a:tblGrid>
              <a:tr h="279500">
                <a:tc>
                  <a:txBody>
                    <a:bodyPr/>
                    <a:lstStyle/>
                    <a:p>
                      <a:r>
                        <a:rPr lang="en-US" sz="1400" dirty="0" smtClean="0"/>
                        <a:t>Type of Data</a:t>
                      </a:r>
                      <a:endParaRPr lang="en-US" sz="1400" dirty="0"/>
                    </a:p>
                  </a:txBody>
                  <a:tcPr marL="68580" marR="68580" marT="34290" marB="34290"/>
                </a:tc>
                <a:tc>
                  <a:txBody>
                    <a:bodyPr/>
                    <a:lstStyle/>
                    <a:p>
                      <a:r>
                        <a:rPr lang="en-US" sz="1400" dirty="0" smtClean="0"/>
                        <a:t>  Standards</a:t>
                      </a:r>
                      <a:endParaRPr lang="en-US" sz="1400" dirty="0"/>
                    </a:p>
                  </a:txBody>
                  <a:tcPr marL="68580" marR="68580" marT="34290" marB="34290"/>
                </a:tc>
              </a:tr>
              <a:tr h="279500">
                <a:tc>
                  <a:txBody>
                    <a:bodyPr/>
                    <a:lstStyle/>
                    <a:p>
                      <a:r>
                        <a:rPr lang="en-US" sz="1400" dirty="0" smtClean="0"/>
                        <a:t>Alphanumeric</a:t>
                      </a:r>
                      <a:endParaRPr lang="en-US" sz="1400" dirty="0"/>
                    </a:p>
                  </a:txBody>
                  <a:tcPr marL="68580" marR="68580" marT="34290" marB="34290"/>
                </a:tc>
                <a:tc>
                  <a:txBody>
                    <a:bodyPr/>
                    <a:lstStyle/>
                    <a:p>
                      <a:r>
                        <a:rPr lang="en-US" sz="1400" dirty="0" smtClean="0"/>
                        <a:t>ASCII, EBCDIC, Unicode</a:t>
                      </a:r>
                      <a:endParaRPr lang="en-US" sz="1400" dirty="0"/>
                    </a:p>
                  </a:txBody>
                  <a:tcPr marL="68580" marR="68580" marT="34290" marB="34290"/>
                </a:tc>
              </a:tr>
              <a:tr h="279500">
                <a:tc>
                  <a:txBody>
                    <a:bodyPr/>
                    <a:lstStyle/>
                    <a:p>
                      <a:r>
                        <a:rPr lang="en-US" sz="1400" dirty="0" smtClean="0"/>
                        <a:t>Image</a:t>
                      </a:r>
                      <a:endParaRPr lang="en-US" sz="1400" dirty="0"/>
                    </a:p>
                  </a:txBody>
                  <a:tcPr marL="68580" marR="68580" marT="34290" marB="34290"/>
                </a:tc>
                <a:tc>
                  <a:txBody>
                    <a:bodyPr/>
                    <a:lstStyle/>
                    <a:p>
                      <a:r>
                        <a:rPr lang="en-US" sz="1400" dirty="0" smtClean="0"/>
                        <a:t>JPEG, GIF, PCX, TIFF</a:t>
                      </a:r>
                      <a:endParaRPr lang="en-US" sz="1400" dirty="0"/>
                    </a:p>
                  </a:txBody>
                  <a:tcPr marL="68580" marR="68580" marT="34290" marB="34290"/>
                </a:tc>
              </a:tr>
              <a:tr h="279500">
                <a:tc>
                  <a:txBody>
                    <a:bodyPr/>
                    <a:lstStyle/>
                    <a:p>
                      <a:r>
                        <a:rPr lang="en-US" sz="1400" dirty="0" smtClean="0"/>
                        <a:t>Motion Picture</a:t>
                      </a:r>
                      <a:endParaRPr lang="en-US" sz="1400" dirty="0"/>
                    </a:p>
                  </a:txBody>
                  <a:tcPr marL="68580" marR="68580" marT="34290" marB="34290"/>
                </a:tc>
                <a:tc>
                  <a:txBody>
                    <a:bodyPr/>
                    <a:lstStyle/>
                    <a:p>
                      <a:r>
                        <a:rPr lang="en-US" sz="1400" dirty="0" smtClean="0"/>
                        <a:t>  MPEG-2 Quick Time</a:t>
                      </a:r>
                      <a:endParaRPr lang="en-US" sz="1400" dirty="0"/>
                    </a:p>
                  </a:txBody>
                  <a:tcPr marL="68580" marR="68580" marT="34290" marB="34290"/>
                </a:tc>
              </a:tr>
              <a:tr h="279500">
                <a:tc>
                  <a:txBody>
                    <a:bodyPr/>
                    <a:lstStyle/>
                    <a:p>
                      <a:r>
                        <a:rPr lang="en-US" sz="1400" dirty="0" smtClean="0"/>
                        <a:t>Sound</a:t>
                      </a:r>
                      <a:endParaRPr lang="en-US" sz="1400" dirty="0"/>
                    </a:p>
                  </a:txBody>
                  <a:tcPr marL="68580" marR="68580" marT="34290" marB="34290"/>
                </a:tc>
                <a:tc>
                  <a:txBody>
                    <a:bodyPr/>
                    <a:lstStyle/>
                    <a:p>
                      <a:r>
                        <a:rPr lang="en-US" sz="1400" dirty="0" smtClean="0"/>
                        <a:t>   WAV, Sound Blaster</a:t>
                      </a:r>
                      <a:endParaRPr lang="en-US" sz="1400" dirty="0"/>
                    </a:p>
                  </a:txBody>
                  <a:tcPr marL="68580" marR="68580" marT="34290" marB="34290"/>
                </a:tc>
              </a:tr>
              <a:tr h="380786">
                <a:tc>
                  <a:txBody>
                    <a:bodyPr/>
                    <a:lstStyle/>
                    <a:p>
                      <a:r>
                        <a:rPr lang="en-US" sz="1400" dirty="0" smtClean="0"/>
                        <a:t>Outline graphics /fonts</a:t>
                      </a:r>
                      <a:endParaRPr lang="en-US" sz="1400" dirty="0"/>
                    </a:p>
                  </a:txBody>
                  <a:tcPr marL="68580" marR="68580" marT="34290" marB="34290"/>
                </a:tc>
                <a:tc>
                  <a:txBody>
                    <a:bodyPr/>
                    <a:lstStyle/>
                    <a:p>
                      <a:r>
                        <a:rPr lang="en-US" sz="1400" dirty="0" smtClean="0"/>
                        <a:t>PostScript, PDF, True type</a:t>
                      </a:r>
                      <a:endParaRPr lang="en-US" sz="1400" dirty="0"/>
                    </a:p>
                  </a:txBody>
                  <a:tcPr marL="68580" marR="68580" marT="34290" marB="34290"/>
                </a:tc>
              </a:tr>
            </a:tbl>
          </a:graphicData>
        </a:graphic>
      </p:graphicFrame>
    </p:spTree>
    <p:extLst>
      <p:ext uri="{BB962C8B-B14F-4D97-AF65-F5344CB8AC3E}">
        <p14:creationId xmlns:p14="http://schemas.microsoft.com/office/powerpoint/2010/main" val="2780998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eaLnBrk="1" hangingPunct="1"/>
            <a:r>
              <a:rPr lang="en-US" dirty="0" smtClean="0">
                <a:solidFill>
                  <a:srgbClr val="FF0000"/>
                </a:solidFill>
              </a:rPr>
              <a:t>C Character Set</a:t>
            </a:r>
            <a:r>
              <a:rPr lang="en-US" dirty="0" smtClean="0"/>
              <a:t> </a:t>
            </a:r>
          </a:p>
        </p:txBody>
      </p:sp>
      <p:sp>
        <p:nvSpPr>
          <p:cNvPr id="8195" name="Rectangle 3"/>
          <p:cNvSpPr>
            <a:spLocks noGrp="1" noChangeArrowheads="1"/>
          </p:cNvSpPr>
          <p:nvPr>
            <p:ph type="body" idx="4294967295"/>
          </p:nvPr>
        </p:nvSpPr>
        <p:spPr>
          <a:xfrm>
            <a:off x="95250" y="1600200"/>
            <a:ext cx="12001500" cy="4576763"/>
          </a:xfrm>
        </p:spPr>
        <p:txBody>
          <a:bodyPr/>
          <a:lstStyle/>
          <a:p>
            <a:pPr eaLnBrk="1" hangingPunct="1"/>
            <a:r>
              <a:rPr lang="en-US" dirty="0" smtClean="0">
                <a:solidFill>
                  <a:srgbClr val="002060"/>
                </a:solidFill>
              </a:rPr>
              <a:t>Source Character Set</a:t>
            </a:r>
          </a:p>
          <a:p>
            <a:pPr lvl="1" eaLnBrk="1" hangingPunct="1"/>
            <a:r>
              <a:rPr lang="en-US" dirty="0" smtClean="0"/>
              <a:t>It is used to construct the statements in the program.</a:t>
            </a:r>
          </a:p>
          <a:p>
            <a:pPr eaLnBrk="1" hangingPunct="1"/>
            <a:r>
              <a:rPr lang="en-US" dirty="0" smtClean="0">
                <a:solidFill>
                  <a:srgbClr val="C00000"/>
                </a:solidFill>
              </a:rPr>
              <a:t>Executable Character Set</a:t>
            </a:r>
          </a:p>
          <a:p>
            <a:pPr lvl="1" eaLnBrk="1" hangingPunct="1"/>
            <a:r>
              <a:rPr lang="en-US" dirty="0" smtClean="0"/>
              <a:t>These characters are employed at the time of execution i.e. they have effects only when the program is being executed.</a:t>
            </a:r>
          </a:p>
        </p:txBody>
      </p:sp>
    </p:spTree>
    <p:extLst>
      <p:ext uri="{BB962C8B-B14F-4D97-AF65-F5344CB8AC3E}">
        <p14:creationId xmlns:p14="http://schemas.microsoft.com/office/powerpoint/2010/main" val="32704004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idx="4294967295"/>
          </p:nvPr>
        </p:nvSpPr>
        <p:spPr>
          <a:xfrm>
            <a:off x="504825" y="152401"/>
            <a:ext cx="10848975" cy="1028699"/>
          </a:xfrm>
        </p:spPr>
        <p:txBody>
          <a:bodyPr/>
          <a:lstStyle/>
          <a:p>
            <a:pPr algn="ctr" eaLnBrk="1" hangingPunct="1"/>
            <a:r>
              <a:rPr lang="en-US" dirty="0" smtClean="0">
                <a:solidFill>
                  <a:srgbClr val="FF0000"/>
                </a:solidFill>
              </a:rPr>
              <a:t>C Character Set</a:t>
            </a:r>
          </a:p>
        </p:txBody>
      </p:sp>
      <p:sp>
        <p:nvSpPr>
          <p:cNvPr id="7171" name="Content Placeholder 2"/>
          <p:cNvSpPr>
            <a:spLocks noGrp="1"/>
          </p:cNvSpPr>
          <p:nvPr>
            <p:ph idx="4294967295"/>
          </p:nvPr>
        </p:nvSpPr>
        <p:spPr>
          <a:xfrm>
            <a:off x="171450" y="1181100"/>
            <a:ext cx="11887200" cy="4995863"/>
          </a:xfrm>
        </p:spPr>
        <p:txBody>
          <a:bodyPr/>
          <a:lstStyle/>
          <a:p>
            <a:pPr eaLnBrk="1" hangingPunct="1">
              <a:buFontTx/>
              <a:buNone/>
            </a:pPr>
            <a:endParaRPr lang="en-US" dirty="0" smtClean="0"/>
          </a:p>
        </p:txBody>
      </p:sp>
      <p:sp>
        <p:nvSpPr>
          <p:cNvPr id="7172" name="Rectangle 4"/>
          <p:cNvSpPr>
            <a:spLocks noChangeArrowheads="1"/>
          </p:cNvSpPr>
          <p:nvPr/>
        </p:nvSpPr>
        <p:spPr bwMode="auto">
          <a:xfrm>
            <a:off x="4953000" y="1828800"/>
            <a:ext cx="2514600" cy="5334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C Character Set</a:t>
            </a:r>
          </a:p>
        </p:txBody>
      </p:sp>
      <p:sp>
        <p:nvSpPr>
          <p:cNvPr id="7173" name="Rectangle 5"/>
          <p:cNvSpPr>
            <a:spLocks noChangeArrowheads="1"/>
          </p:cNvSpPr>
          <p:nvPr/>
        </p:nvSpPr>
        <p:spPr bwMode="auto">
          <a:xfrm>
            <a:off x="7556500" y="3048000"/>
            <a:ext cx="2514600" cy="6096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Execution</a:t>
            </a:r>
          </a:p>
          <a:p>
            <a:pPr algn="ctr" eaLnBrk="1" hangingPunct="1">
              <a:spcBef>
                <a:spcPct val="0"/>
              </a:spcBef>
              <a:buFontTx/>
              <a:buNone/>
            </a:pPr>
            <a:r>
              <a:rPr lang="en-US" sz="2400" b="1"/>
              <a:t> Character Set</a:t>
            </a:r>
          </a:p>
        </p:txBody>
      </p:sp>
      <p:sp>
        <p:nvSpPr>
          <p:cNvPr id="7174" name="Rectangle 6"/>
          <p:cNvSpPr>
            <a:spLocks noChangeArrowheads="1"/>
          </p:cNvSpPr>
          <p:nvPr/>
        </p:nvSpPr>
        <p:spPr bwMode="auto">
          <a:xfrm>
            <a:off x="2362200" y="3048000"/>
            <a:ext cx="2514600" cy="6096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Source</a:t>
            </a:r>
          </a:p>
          <a:p>
            <a:pPr algn="ctr" eaLnBrk="1" hangingPunct="1">
              <a:spcBef>
                <a:spcPct val="0"/>
              </a:spcBef>
              <a:buFontTx/>
              <a:buNone/>
            </a:pPr>
            <a:r>
              <a:rPr lang="en-US" sz="2400" b="1"/>
              <a:t> Character Set</a:t>
            </a:r>
          </a:p>
        </p:txBody>
      </p:sp>
      <p:sp>
        <p:nvSpPr>
          <p:cNvPr id="7175" name="Rectangle 7"/>
          <p:cNvSpPr>
            <a:spLocks noChangeArrowheads="1"/>
          </p:cNvSpPr>
          <p:nvPr/>
        </p:nvSpPr>
        <p:spPr bwMode="auto">
          <a:xfrm>
            <a:off x="4495800" y="4686300"/>
            <a:ext cx="1676400" cy="6858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Special</a:t>
            </a:r>
          </a:p>
          <a:p>
            <a:pPr algn="ctr" eaLnBrk="1" hangingPunct="1">
              <a:spcBef>
                <a:spcPct val="0"/>
              </a:spcBef>
              <a:buFontTx/>
              <a:buNone/>
            </a:pPr>
            <a:r>
              <a:rPr lang="en-US" sz="2400" b="1"/>
              <a:t>Characters</a:t>
            </a:r>
          </a:p>
        </p:txBody>
      </p:sp>
      <p:sp>
        <p:nvSpPr>
          <p:cNvPr id="7176" name="Rectangle 8"/>
          <p:cNvSpPr>
            <a:spLocks noChangeArrowheads="1"/>
          </p:cNvSpPr>
          <p:nvPr/>
        </p:nvSpPr>
        <p:spPr bwMode="auto">
          <a:xfrm>
            <a:off x="3403600" y="4724400"/>
            <a:ext cx="990600" cy="5334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Digits</a:t>
            </a:r>
          </a:p>
        </p:txBody>
      </p:sp>
      <p:sp>
        <p:nvSpPr>
          <p:cNvPr id="7177" name="Rectangle 9"/>
          <p:cNvSpPr>
            <a:spLocks noChangeArrowheads="1"/>
          </p:cNvSpPr>
          <p:nvPr/>
        </p:nvSpPr>
        <p:spPr bwMode="auto">
          <a:xfrm>
            <a:off x="1752600" y="4724400"/>
            <a:ext cx="1524000" cy="5334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Alphabets</a:t>
            </a:r>
          </a:p>
        </p:txBody>
      </p:sp>
      <p:sp>
        <p:nvSpPr>
          <p:cNvPr id="7178" name="Rectangle 10"/>
          <p:cNvSpPr>
            <a:spLocks noChangeArrowheads="1"/>
          </p:cNvSpPr>
          <p:nvPr/>
        </p:nvSpPr>
        <p:spPr bwMode="auto">
          <a:xfrm>
            <a:off x="8178800" y="4724400"/>
            <a:ext cx="1905000" cy="7620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Escape</a:t>
            </a:r>
          </a:p>
          <a:p>
            <a:pPr algn="ctr" eaLnBrk="1" hangingPunct="1">
              <a:spcBef>
                <a:spcPct val="0"/>
              </a:spcBef>
              <a:buFontTx/>
              <a:buNone/>
            </a:pPr>
            <a:r>
              <a:rPr lang="en-US" sz="2400" b="1"/>
              <a:t>Sequence</a:t>
            </a:r>
          </a:p>
        </p:txBody>
      </p:sp>
      <p:sp>
        <p:nvSpPr>
          <p:cNvPr id="7179" name="Rectangle 11"/>
          <p:cNvSpPr>
            <a:spLocks noChangeArrowheads="1"/>
          </p:cNvSpPr>
          <p:nvPr/>
        </p:nvSpPr>
        <p:spPr bwMode="auto">
          <a:xfrm>
            <a:off x="6311900" y="4724400"/>
            <a:ext cx="1143000" cy="6858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White</a:t>
            </a:r>
          </a:p>
          <a:p>
            <a:pPr algn="ctr" eaLnBrk="1" hangingPunct="1">
              <a:spcBef>
                <a:spcPct val="0"/>
              </a:spcBef>
              <a:buFontTx/>
              <a:buNone/>
            </a:pPr>
            <a:r>
              <a:rPr lang="en-US" sz="2400" b="1"/>
              <a:t>Spaces</a:t>
            </a:r>
          </a:p>
        </p:txBody>
      </p:sp>
      <p:cxnSp>
        <p:nvCxnSpPr>
          <p:cNvPr id="7180" name="AutoShape 12"/>
          <p:cNvCxnSpPr>
            <a:cxnSpLocks noChangeShapeType="1"/>
            <a:stCxn id="7172" idx="2"/>
            <a:endCxn id="7174" idx="0"/>
          </p:cNvCxnSpPr>
          <p:nvPr/>
        </p:nvCxnSpPr>
        <p:spPr bwMode="auto">
          <a:xfrm rot="5400000">
            <a:off x="4572000" y="1409700"/>
            <a:ext cx="685800" cy="259080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181" name="AutoShape 13"/>
          <p:cNvCxnSpPr>
            <a:cxnSpLocks noChangeShapeType="1"/>
            <a:stCxn id="7172" idx="2"/>
            <a:endCxn id="7173" idx="0"/>
          </p:cNvCxnSpPr>
          <p:nvPr/>
        </p:nvCxnSpPr>
        <p:spPr bwMode="auto">
          <a:xfrm rot="16200000" flipH="1">
            <a:off x="7169150" y="1403350"/>
            <a:ext cx="685800" cy="260350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182" name="AutoShape 14"/>
          <p:cNvCxnSpPr>
            <a:cxnSpLocks noChangeShapeType="1"/>
            <a:stCxn id="7174" idx="2"/>
            <a:endCxn id="7177" idx="0"/>
          </p:cNvCxnSpPr>
          <p:nvPr/>
        </p:nvCxnSpPr>
        <p:spPr bwMode="auto">
          <a:xfrm rot="5400000">
            <a:off x="2533650" y="3638550"/>
            <a:ext cx="1066800" cy="110490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183" name="AutoShape 15"/>
          <p:cNvCxnSpPr>
            <a:cxnSpLocks noChangeShapeType="1"/>
            <a:stCxn id="7174" idx="2"/>
            <a:endCxn id="7176" idx="0"/>
          </p:cNvCxnSpPr>
          <p:nvPr/>
        </p:nvCxnSpPr>
        <p:spPr bwMode="auto">
          <a:xfrm rot="16200000" flipH="1">
            <a:off x="3225800" y="4051300"/>
            <a:ext cx="1066800" cy="27940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184" name="AutoShape 16"/>
          <p:cNvCxnSpPr>
            <a:cxnSpLocks noChangeShapeType="1"/>
            <a:stCxn id="7174" idx="2"/>
            <a:endCxn id="7175" idx="0"/>
          </p:cNvCxnSpPr>
          <p:nvPr/>
        </p:nvCxnSpPr>
        <p:spPr bwMode="auto">
          <a:xfrm rot="16200000" flipH="1">
            <a:off x="3962400" y="3314700"/>
            <a:ext cx="1028700" cy="171450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7185" name="AutoShape 17"/>
          <p:cNvCxnSpPr>
            <a:cxnSpLocks noChangeShapeType="1"/>
            <a:stCxn id="7174" idx="2"/>
            <a:endCxn id="7179" idx="0"/>
          </p:cNvCxnSpPr>
          <p:nvPr/>
        </p:nvCxnSpPr>
        <p:spPr bwMode="auto">
          <a:xfrm rot="16200000" flipH="1">
            <a:off x="4718050" y="2559050"/>
            <a:ext cx="1066800" cy="326390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7186" name="Line 18"/>
          <p:cNvSpPr>
            <a:spLocks noChangeShapeType="1"/>
          </p:cNvSpPr>
          <p:nvPr/>
        </p:nvSpPr>
        <p:spPr bwMode="auto">
          <a:xfrm>
            <a:off x="9144000" y="3657600"/>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0886994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9"/>
          <p:cNvSpPr>
            <a:spLocks noGrp="1" noChangeArrowheads="1"/>
          </p:cNvSpPr>
          <p:nvPr>
            <p:ph type="title"/>
          </p:nvPr>
        </p:nvSpPr>
        <p:spPr>
          <a:xfrm>
            <a:off x="1981200" y="76200"/>
            <a:ext cx="8229600" cy="1143000"/>
          </a:xfrm>
        </p:spPr>
        <p:txBody>
          <a:bodyPr/>
          <a:lstStyle/>
          <a:p>
            <a:pPr algn="l"/>
            <a:r>
              <a:rPr lang="en-US" b="1" dirty="0" smtClean="0">
                <a:solidFill>
                  <a:srgbClr val="FF0000"/>
                </a:solidFill>
              </a:rPr>
              <a:t>Source Character Set</a:t>
            </a:r>
          </a:p>
        </p:txBody>
      </p:sp>
      <p:sp>
        <p:nvSpPr>
          <p:cNvPr id="9219" name="Rectangle 20"/>
          <p:cNvSpPr>
            <a:spLocks noGrp="1" noChangeArrowheads="1"/>
          </p:cNvSpPr>
          <p:nvPr>
            <p:ph type="body" idx="1"/>
          </p:nvPr>
        </p:nvSpPr>
        <p:spPr>
          <a:xfrm>
            <a:off x="171449" y="2581274"/>
            <a:ext cx="11953875" cy="3595687"/>
          </a:xfrm>
        </p:spPr>
        <p:txBody>
          <a:bodyPr>
            <a:normAutofit lnSpcReduction="1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r>
              <a:rPr lang="en-US" dirty="0" smtClean="0"/>
              <a:t>The Source Character Set of C represents alphabet, digit or any symbol used to represent information.</a:t>
            </a:r>
          </a:p>
          <a:p>
            <a:pPr marL="0" indent="0">
              <a:buNone/>
            </a:pPr>
            <a:endParaRPr lang="en-US" dirty="0" smtClean="0"/>
          </a:p>
        </p:txBody>
      </p:sp>
      <p:graphicFrame>
        <p:nvGraphicFramePr>
          <p:cNvPr id="32770" name="Group 2"/>
          <p:cNvGraphicFramePr>
            <a:graphicFrameLocks noGrp="1"/>
          </p:cNvGraphicFramePr>
          <p:nvPr>
            <p:ph idx="4294967295"/>
            <p:extLst>
              <p:ext uri="{D42A27DB-BD31-4B8C-83A1-F6EECF244321}">
                <p14:modId xmlns:p14="http://schemas.microsoft.com/office/powerpoint/2010/main" val="163354103"/>
              </p:ext>
            </p:extLst>
          </p:nvPr>
        </p:nvGraphicFramePr>
        <p:xfrm>
          <a:off x="952500" y="1211742"/>
          <a:ext cx="9982200" cy="3315383"/>
        </p:xfrm>
        <a:graphic>
          <a:graphicData uri="http://schemas.openxmlformats.org/drawingml/2006/table">
            <a:tbl>
              <a:tblPr/>
              <a:tblGrid>
                <a:gridCol w="4991100"/>
                <a:gridCol w="4991100"/>
              </a:tblGrid>
              <a:tr h="58704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dirty="0" smtClean="0">
                          <a:ln>
                            <a:noFill/>
                          </a:ln>
                          <a:solidFill>
                            <a:schemeClr val="tx1"/>
                          </a:solidFill>
                          <a:effectLst/>
                          <a:latin typeface="Arial" charset="0"/>
                        </a:rPr>
                        <a:t>Letters</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smtClean="0">
                          <a:ln>
                            <a:noFill/>
                          </a:ln>
                          <a:solidFill>
                            <a:schemeClr val="tx1"/>
                          </a:solidFill>
                          <a:effectLst/>
                          <a:latin typeface="Arial" charset="0"/>
                        </a:rPr>
                        <a:t>a to z ,A to Z</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04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smtClean="0">
                          <a:ln>
                            <a:noFill/>
                          </a:ln>
                          <a:solidFill>
                            <a:schemeClr val="tx1"/>
                          </a:solidFill>
                          <a:effectLst/>
                          <a:latin typeface="Arial" charset="0"/>
                        </a:rPr>
                        <a:t>Digits </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smtClean="0">
                          <a:ln>
                            <a:noFill/>
                          </a:ln>
                          <a:solidFill>
                            <a:schemeClr val="tx1"/>
                          </a:solidFill>
                          <a:effectLst/>
                          <a:latin typeface="Arial" charset="0"/>
                        </a:rPr>
                        <a:t>0 to 9</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639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smtClean="0">
                          <a:ln>
                            <a:noFill/>
                          </a:ln>
                          <a:solidFill>
                            <a:schemeClr val="tx1"/>
                          </a:solidFill>
                          <a:effectLst/>
                          <a:latin typeface="Arial" charset="0"/>
                        </a:rPr>
                        <a:t>Special Characters</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dirty="0" smtClean="0">
                          <a:ln>
                            <a:noFill/>
                          </a:ln>
                          <a:solidFill>
                            <a:schemeClr val="tx1"/>
                          </a:solidFill>
                          <a:effectLst/>
                          <a:latin typeface="Arial" charset="0"/>
                        </a:rPr>
                        <a:t>! @ # $ % ^ &amp; * ( ) _ - + = \ | { } [ ] etc,.</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96439">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dirty="0" smtClean="0">
                          <a:ln>
                            <a:noFill/>
                          </a:ln>
                          <a:solidFill>
                            <a:schemeClr val="tx1"/>
                          </a:solidFill>
                          <a:effectLst/>
                          <a:latin typeface="Arial" charset="0"/>
                        </a:rPr>
                        <a:t>White Spaces</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dirty="0" smtClean="0">
                          <a:ln>
                            <a:noFill/>
                          </a:ln>
                          <a:solidFill>
                            <a:schemeClr val="tx1"/>
                          </a:solidFill>
                          <a:effectLst/>
                          <a:latin typeface="Arial" charset="0"/>
                        </a:rPr>
                        <a:t>Blank Space ,Horizontal tab, New line, Vertical tab etc,. </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949531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2209800" y="301626"/>
            <a:ext cx="7772400" cy="841375"/>
          </a:xfrm>
        </p:spPr>
        <p:txBody>
          <a:bodyPr/>
          <a:lstStyle/>
          <a:p>
            <a:pPr eaLnBrk="1" hangingPunct="1"/>
            <a:r>
              <a:rPr lang="en-US" dirty="0" smtClean="0">
                <a:solidFill>
                  <a:srgbClr val="C00000"/>
                </a:solidFill>
              </a:rPr>
              <a:t>Special characters</a:t>
            </a:r>
          </a:p>
        </p:txBody>
      </p:sp>
      <p:sp>
        <p:nvSpPr>
          <p:cNvPr id="10243" name="Rectangle 3"/>
          <p:cNvSpPr>
            <a:spLocks noGrp="1" noChangeArrowheads="1"/>
          </p:cNvSpPr>
          <p:nvPr>
            <p:ph type="body" idx="4294967295"/>
          </p:nvPr>
        </p:nvSpPr>
        <p:spPr>
          <a:xfrm>
            <a:off x="2209800" y="1143000"/>
            <a:ext cx="7772400" cy="5486400"/>
          </a:xfrm>
        </p:spPr>
        <p:txBody>
          <a:bodyPr>
            <a:normAutofit fontScale="92500" lnSpcReduction="10000"/>
          </a:bodyPr>
          <a:lstStyle/>
          <a:p>
            <a:pPr eaLnBrk="1" hangingPunct="1">
              <a:lnSpc>
                <a:spcPct val="80000"/>
              </a:lnSpc>
            </a:pPr>
            <a:r>
              <a:rPr lang="en-US" dirty="0"/>
              <a:t>Comma                              </a:t>
            </a:r>
            <a:r>
              <a:rPr lang="en-US" b="1" dirty="0"/>
              <a:t>,                         </a:t>
            </a:r>
          </a:p>
          <a:p>
            <a:pPr eaLnBrk="1" hangingPunct="1">
              <a:lnSpc>
                <a:spcPct val="80000"/>
              </a:lnSpc>
            </a:pPr>
            <a:r>
              <a:rPr lang="en-US" dirty="0"/>
              <a:t>Period or dot</a:t>
            </a:r>
            <a:r>
              <a:rPr lang="en-US" b="1" dirty="0"/>
              <a:t>                     .</a:t>
            </a:r>
          </a:p>
          <a:p>
            <a:pPr eaLnBrk="1" hangingPunct="1">
              <a:lnSpc>
                <a:spcPct val="80000"/>
              </a:lnSpc>
            </a:pPr>
            <a:r>
              <a:rPr lang="en-US" dirty="0"/>
              <a:t>Semicolon  </a:t>
            </a:r>
            <a:r>
              <a:rPr lang="en-US" b="1" dirty="0"/>
              <a:t>                       ;</a:t>
            </a:r>
          </a:p>
          <a:p>
            <a:pPr eaLnBrk="1" hangingPunct="1">
              <a:lnSpc>
                <a:spcPct val="80000"/>
              </a:lnSpc>
            </a:pPr>
            <a:r>
              <a:rPr lang="en-US" dirty="0"/>
              <a:t>Colon   </a:t>
            </a:r>
            <a:r>
              <a:rPr lang="en-US" b="1" dirty="0"/>
              <a:t>                              :</a:t>
            </a:r>
          </a:p>
          <a:p>
            <a:pPr eaLnBrk="1" hangingPunct="1">
              <a:lnSpc>
                <a:spcPct val="80000"/>
              </a:lnSpc>
            </a:pPr>
            <a:r>
              <a:rPr lang="en-US" dirty="0"/>
              <a:t>Apostrophe</a:t>
            </a:r>
            <a:r>
              <a:rPr lang="en-US" b="1" dirty="0"/>
              <a:t>                       ‘</a:t>
            </a:r>
          </a:p>
          <a:p>
            <a:pPr eaLnBrk="1" hangingPunct="1">
              <a:lnSpc>
                <a:spcPct val="80000"/>
              </a:lnSpc>
            </a:pPr>
            <a:r>
              <a:rPr lang="en-US" dirty="0"/>
              <a:t>Quotation mark</a:t>
            </a:r>
            <a:r>
              <a:rPr lang="en-US" b="1" dirty="0"/>
              <a:t>                 “</a:t>
            </a:r>
          </a:p>
          <a:p>
            <a:pPr eaLnBrk="1" hangingPunct="1">
              <a:lnSpc>
                <a:spcPct val="80000"/>
              </a:lnSpc>
            </a:pPr>
            <a:r>
              <a:rPr lang="en-US" dirty="0"/>
              <a:t>Exclamation mark</a:t>
            </a:r>
            <a:r>
              <a:rPr lang="en-US" b="1" dirty="0"/>
              <a:t>             !</a:t>
            </a:r>
          </a:p>
          <a:p>
            <a:pPr eaLnBrk="1" hangingPunct="1">
              <a:lnSpc>
                <a:spcPct val="80000"/>
              </a:lnSpc>
            </a:pPr>
            <a:r>
              <a:rPr lang="en-US" dirty="0"/>
              <a:t>Vertical bar</a:t>
            </a:r>
            <a:r>
              <a:rPr lang="en-US" b="1" dirty="0"/>
              <a:t>                        |   </a:t>
            </a:r>
          </a:p>
          <a:p>
            <a:pPr eaLnBrk="1" hangingPunct="1">
              <a:lnSpc>
                <a:spcPct val="80000"/>
              </a:lnSpc>
            </a:pPr>
            <a:r>
              <a:rPr lang="en-US" dirty="0"/>
              <a:t>Back Slash</a:t>
            </a:r>
            <a:r>
              <a:rPr lang="en-US" b="1" dirty="0"/>
              <a:t>                        \</a:t>
            </a:r>
          </a:p>
          <a:p>
            <a:pPr eaLnBrk="1" hangingPunct="1">
              <a:lnSpc>
                <a:spcPct val="80000"/>
              </a:lnSpc>
            </a:pPr>
            <a:r>
              <a:rPr lang="en-US" dirty="0"/>
              <a:t>Tilde        </a:t>
            </a:r>
            <a:r>
              <a:rPr lang="en-US" b="1" dirty="0"/>
              <a:t>                          ~</a:t>
            </a:r>
          </a:p>
          <a:p>
            <a:pPr eaLnBrk="1" hangingPunct="1">
              <a:lnSpc>
                <a:spcPct val="80000"/>
              </a:lnSpc>
            </a:pPr>
            <a:r>
              <a:rPr lang="en-US" dirty="0"/>
              <a:t>Underscore </a:t>
            </a:r>
            <a:r>
              <a:rPr lang="en-US" b="1" dirty="0"/>
              <a:t>                       -</a:t>
            </a:r>
          </a:p>
          <a:p>
            <a:pPr eaLnBrk="1" hangingPunct="1">
              <a:lnSpc>
                <a:spcPct val="80000"/>
              </a:lnSpc>
            </a:pPr>
            <a:r>
              <a:rPr lang="en-US" dirty="0"/>
              <a:t>Dollar  </a:t>
            </a:r>
            <a:r>
              <a:rPr lang="en-US" b="1" dirty="0"/>
              <a:t>                              $</a:t>
            </a:r>
          </a:p>
          <a:p>
            <a:pPr eaLnBrk="1" hangingPunct="1">
              <a:lnSpc>
                <a:spcPct val="80000"/>
              </a:lnSpc>
            </a:pPr>
            <a:r>
              <a:rPr lang="en-US" dirty="0"/>
              <a:t>Question mark</a:t>
            </a:r>
            <a:r>
              <a:rPr lang="en-US" b="1" dirty="0"/>
              <a:t>                  ?</a:t>
            </a:r>
            <a:r>
              <a:rPr lang="en-US" dirty="0"/>
              <a:t>   </a:t>
            </a:r>
          </a:p>
        </p:txBody>
      </p:sp>
    </p:spTree>
    <p:extLst>
      <p:ext uri="{BB962C8B-B14F-4D97-AF65-F5344CB8AC3E}">
        <p14:creationId xmlns:p14="http://schemas.microsoft.com/office/powerpoint/2010/main" val="2116329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09800" y="76201"/>
            <a:ext cx="7772400" cy="231775"/>
          </a:xfrm>
        </p:spPr>
        <p:txBody>
          <a:bodyPr>
            <a:normAutofit fontScale="90000"/>
          </a:bodyPr>
          <a:lstStyle/>
          <a:p>
            <a:pPr eaLnBrk="1" hangingPunct="1"/>
            <a:r>
              <a:rPr lang="en-US" sz="4000" dirty="0">
                <a:solidFill>
                  <a:srgbClr val="C00000"/>
                </a:solidFill>
              </a:rPr>
              <a:t>Special Characters –Cont’d</a:t>
            </a:r>
          </a:p>
        </p:txBody>
      </p:sp>
      <p:sp>
        <p:nvSpPr>
          <p:cNvPr id="11267" name="Rectangle 3"/>
          <p:cNvSpPr>
            <a:spLocks noGrp="1" noChangeArrowheads="1"/>
          </p:cNvSpPr>
          <p:nvPr>
            <p:ph type="body" idx="4294967295"/>
          </p:nvPr>
        </p:nvSpPr>
        <p:spPr>
          <a:xfrm>
            <a:off x="2286000" y="609600"/>
            <a:ext cx="7772400" cy="6019800"/>
          </a:xfrm>
        </p:spPr>
        <p:txBody>
          <a:bodyPr>
            <a:normAutofit lnSpcReduction="10000"/>
          </a:bodyPr>
          <a:lstStyle/>
          <a:p>
            <a:pPr eaLnBrk="1" hangingPunct="1">
              <a:lnSpc>
                <a:spcPct val="80000"/>
              </a:lnSpc>
            </a:pPr>
            <a:r>
              <a:rPr lang="en-US" dirty="0"/>
              <a:t>Ampersand               		&amp;</a:t>
            </a:r>
          </a:p>
          <a:p>
            <a:pPr eaLnBrk="1" hangingPunct="1">
              <a:lnSpc>
                <a:spcPct val="80000"/>
              </a:lnSpc>
            </a:pPr>
            <a:r>
              <a:rPr lang="en-US" dirty="0"/>
              <a:t>Caret                          	</a:t>
            </a:r>
            <a:r>
              <a:rPr lang="en-US" dirty="0" smtClean="0"/>
              <a:t>	^</a:t>
            </a:r>
            <a:endParaRPr lang="en-US" dirty="0"/>
          </a:p>
          <a:p>
            <a:pPr eaLnBrk="1" hangingPunct="1">
              <a:lnSpc>
                <a:spcPct val="80000"/>
              </a:lnSpc>
            </a:pPr>
            <a:r>
              <a:rPr lang="en-US" dirty="0"/>
              <a:t>Asterisk                       	</a:t>
            </a:r>
            <a:r>
              <a:rPr lang="en-US" dirty="0" smtClean="0"/>
              <a:t>	*</a:t>
            </a:r>
            <a:endParaRPr lang="en-US" dirty="0"/>
          </a:p>
          <a:p>
            <a:pPr eaLnBrk="1" hangingPunct="1">
              <a:lnSpc>
                <a:spcPct val="80000"/>
              </a:lnSpc>
            </a:pPr>
            <a:r>
              <a:rPr lang="en-US" dirty="0"/>
              <a:t>Minus				-</a:t>
            </a:r>
          </a:p>
          <a:p>
            <a:pPr eaLnBrk="1" hangingPunct="1">
              <a:lnSpc>
                <a:spcPct val="80000"/>
              </a:lnSpc>
            </a:pPr>
            <a:r>
              <a:rPr lang="en-US" dirty="0"/>
              <a:t>Addition				+</a:t>
            </a:r>
          </a:p>
          <a:p>
            <a:pPr eaLnBrk="1" hangingPunct="1">
              <a:lnSpc>
                <a:spcPct val="80000"/>
              </a:lnSpc>
            </a:pPr>
            <a:r>
              <a:rPr lang="en-US" dirty="0"/>
              <a:t>Lesser than			&lt;</a:t>
            </a:r>
          </a:p>
          <a:p>
            <a:pPr eaLnBrk="1" hangingPunct="1">
              <a:lnSpc>
                <a:spcPct val="80000"/>
              </a:lnSpc>
            </a:pPr>
            <a:r>
              <a:rPr lang="en-US" dirty="0"/>
              <a:t>Greater than			&gt;</a:t>
            </a:r>
          </a:p>
          <a:p>
            <a:pPr eaLnBrk="1" hangingPunct="1">
              <a:lnSpc>
                <a:spcPct val="80000"/>
              </a:lnSpc>
            </a:pPr>
            <a:r>
              <a:rPr lang="en-US" dirty="0"/>
              <a:t>Parenthesis			()</a:t>
            </a:r>
          </a:p>
          <a:p>
            <a:pPr eaLnBrk="1" hangingPunct="1">
              <a:lnSpc>
                <a:spcPct val="80000"/>
              </a:lnSpc>
            </a:pPr>
            <a:r>
              <a:rPr lang="en-US" dirty="0"/>
              <a:t>Bracket				[]</a:t>
            </a:r>
          </a:p>
          <a:p>
            <a:pPr eaLnBrk="1" hangingPunct="1">
              <a:lnSpc>
                <a:spcPct val="80000"/>
              </a:lnSpc>
            </a:pPr>
            <a:r>
              <a:rPr lang="en-US" dirty="0"/>
              <a:t>Braces				{}</a:t>
            </a:r>
          </a:p>
          <a:p>
            <a:pPr eaLnBrk="1" hangingPunct="1">
              <a:lnSpc>
                <a:spcPct val="80000"/>
              </a:lnSpc>
            </a:pPr>
            <a:r>
              <a:rPr lang="en-US" dirty="0"/>
              <a:t>Percentage			%</a:t>
            </a:r>
          </a:p>
          <a:p>
            <a:pPr eaLnBrk="1" hangingPunct="1">
              <a:lnSpc>
                <a:spcPct val="80000"/>
              </a:lnSpc>
            </a:pPr>
            <a:r>
              <a:rPr lang="en-US" dirty="0"/>
              <a:t>Hash				#</a:t>
            </a:r>
          </a:p>
          <a:p>
            <a:pPr eaLnBrk="1" hangingPunct="1">
              <a:lnSpc>
                <a:spcPct val="80000"/>
              </a:lnSpc>
            </a:pPr>
            <a:r>
              <a:rPr lang="en-US" dirty="0"/>
              <a:t>Equal to				=</a:t>
            </a:r>
          </a:p>
          <a:p>
            <a:pPr eaLnBrk="1" hangingPunct="1">
              <a:lnSpc>
                <a:spcPct val="80000"/>
              </a:lnSpc>
            </a:pPr>
            <a:r>
              <a:rPr lang="en-US" dirty="0"/>
              <a:t>At the rate			</a:t>
            </a:r>
            <a:r>
              <a:rPr lang="en-US" dirty="0" smtClean="0"/>
              <a:t>	@</a:t>
            </a:r>
            <a:endParaRPr lang="en-US" dirty="0"/>
          </a:p>
        </p:txBody>
      </p:sp>
    </p:spTree>
    <p:extLst>
      <p:ext uri="{BB962C8B-B14F-4D97-AF65-F5344CB8AC3E}">
        <p14:creationId xmlns:p14="http://schemas.microsoft.com/office/powerpoint/2010/main" val="21132912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lgn="ctr"/>
            <a:r>
              <a:rPr lang="en-US" dirty="0" smtClean="0">
                <a:solidFill>
                  <a:srgbClr val="FF0000"/>
                </a:solidFill>
              </a:rPr>
              <a:t>Executable Character Set</a:t>
            </a:r>
          </a:p>
        </p:txBody>
      </p:sp>
      <p:graphicFrame>
        <p:nvGraphicFramePr>
          <p:cNvPr id="38975" name="Group 63"/>
          <p:cNvGraphicFramePr>
            <a:graphicFrameLocks noGrp="1"/>
          </p:cNvGraphicFramePr>
          <p:nvPr>
            <p:ph idx="1"/>
            <p:extLst>
              <p:ext uri="{D42A27DB-BD31-4B8C-83A1-F6EECF244321}">
                <p14:modId xmlns:p14="http://schemas.microsoft.com/office/powerpoint/2010/main" val="4042428291"/>
              </p:ext>
            </p:extLst>
          </p:nvPr>
        </p:nvGraphicFramePr>
        <p:xfrm>
          <a:off x="1981200" y="2614185"/>
          <a:ext cx="5487910" cy="3956344"/>
        </p:xfrm>
        <a:graphic>
          <a:graphicData uri="http://schemas.openxmlformats.org/drawingml/2006/table">
            <a:tbl>
              <a:tblPr/>
              <a:tblGrid>
                <a:gridCol w="2743955"/>
                <a:gridCol w="2743955"/>
              </a:tblGrid>
              <a:tr h="67618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sz="2800" b="1" i="0" u="none" strike="noStrike" cap="none" normalizeH="0" baseline="0" dirty="0" smtClean="0">
                          <a:ln>
                            <a:noFill/>
                          </a:ln>
                          <a:solidFill>
                            <a:schemeClr val="tx1"/>
                          </a:solidFill>
                          <a:effectLst/>
                          <a:latin typeface="Arial" charset="0"/>
                        </a:rPr>
                        <a:t>Characters</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sz="2800" b="1" i="0" u="none" strike="noStrike" cap="none" normalizeH="0" baseline="0" smtClean="0">
                          <a:ln>
                            <a:noFill/>
                          </a:ln>
                          <a:solidFill>
                            <a:schemeClr val="tx1"/>
                          </a:solidFill>
                          <a:effectLst/>
                          <a:latin typeface="Arial" charset="0"/>
                        </a:rPr>
                        <a:t>Escape Sequence</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8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dirty="0" smtClean="0">
                          <a:ln>
                            <a:noFill/>
                          </a:ln>
                          <a:solidFill>
                            <a:schemeClr val="tx1"/>
                          </a:solidFill>
                          <a:effectLst/>
                          <a:latin typeface="Arial" charset="0"/>
                        </a:rPr>
                        <a:t>Back Space</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smtClean="0">
                          <a:ln>
                            <a:noFill/>
                          </a:ln>
                          <a:solidFill>
                            <a:schemeClr val="tx1"/>
                          </a:solidFill>
                          <a:effectLst/>
                          <a:latin typeface="Arial" charset="0"/>
                        </a:rPr>
                        <a:t>\b</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6184">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dirty="0" smtClean="0">
                          <a:ln>
                            <a:noFill/>
                          </a:ln>
                          <a:solidFill>
                            <a:schemeClr val="tx1"/>
                          </a:solidFill>
                          <a:effectLst/>
                          <a:latin typeface="Arial" charset="0"/>
                        </a:rPr>
                        <a:t>Horizontal  Space</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smtClean="0">
                          <a:ln>
                            <a:noFill/>
                          </a:ln>
                          <a:solidFill>
                            <a:schemeClr val="tx1"/>
                          </a:solidFill>
                          <a:effectLst/>
                          <a:latin typeface="Arial" charset="0"/>
                        </a:rPr>
                        <a:t>\t</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8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smtClean="0">
                          <a:ln>
                            <a:noFill/>
                          </a:ln>
                          <a:solidFill>
                            <a:schemeClr val="tx1"/>
                          </a:solidFill>
                          <a:effectLst/>
                          <a:latin typeface="Arial" charset="0"/>
                        </a:rPr>
                        <a:t>Vertical Space</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smtClean="0">
                          <a:ln>
                            <a:noFill/>
                          </a:ln>
                          <a:solidFill>
                            <a:schemeClr val="tx1"/>
                          </a:solidFill>
                          <a:effectLst/>
                          <a:latin typeface="Arial" charset="0"/>
                        </a:rPr>
                        <a:t>\v</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8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dirty="0" smtClean="0">
                          <a:ln>
                            <a:noFill/>
                          </a:ln>
                          <a:solidFill>
                            <a:schemeClr val="tx1"/>
                          </a:solidFill>
                          <a:effectLst/>
                          <a:latin typeface="Arial" charset="0"/>
                        </a:rPr>
                        <a:t>Newline</a:t>
                      </a:r>
                    </a:p>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dirty="0" smtClean="0">
                          <a:ln>
                            <a:noFill/>
                          </a:ln>
                          <a:solidFill>
                            <a:schemeClr val="tx1"/>
                          </a:solidFill>
                          <a:effectLst/>
                          <a:latin typeface="Arial" charset="0"/>
                        </a:rPr>
                        <a:t>End of File</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dirty="0" smtClean="0">
                          <a:ln>
                            <a:noFill/>
                          </a:ln>
                          <a:solidFill>
                            <a:schemeClr val="tx1"/>
                          </a:solidFill>
                          <a:effectLst/>
                          <a:latin typeface="Arial" charset="0"/>
                        </a:rPr>
                        <a:t>\n</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sz="2800" b="0" i="0" u="none" strike="noStrike" cap="none" normalizeH="0" baseline="0" dirty="0" smtClean="0">
                          <a:ln>
                            <a:noFill/>
                          </a:ln>
                          <a:solidFill>
                            <a:schemeClr val="tx1"/>
                          </a:solidFill>
                          <a:effectLst/>
                          <a:latin typeface="Arial" charset="0"/>
                        </a:rPr>
                        <a:t>^Z or ^D </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TextBox 1"/>
          <p:cNvSpPr txBox="1"/>
          <p:nvPr/>
        </p:nvSpPr>
        <p:spPr>
          <a:xfrm>
            <a:off x="805760" y="1209057"/>
            <a:ext cx="11089907" cy="523220"/>
          </a:xfrm>
          <a:prstGeom prst="rect">
            <a:avLst/>
          </a:prstGeom>
          <a:noFill/>
        </p:spPr>
        <p:txBody>
          <a:bodyPr wrap="square" rtlCol="0">
            <a:spAutoFit/>
          </a:bodyPr>
          <a:lstStyle/>
          <a:p>
            <a:r>
              <a:rPr lang="en-US" sz="2800" dirty="0" smtClean="0"/>
              <a:t>Executable Character Set includes Source Character Set Plus the following</a:t>
            </a:r>
          </a:p>
        </p:txBody>
      </p:sp>
    </p:spTree>
    <p:extLst>
      <p:ext uri="{BB962C8B-B14F-4D97-AF65-F5344CB8AC3E}">
        <p14:creationId xmlns:p14="http://schemas.microsoft.com/office/powerpoint/2010/main" val="17356519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448554" y="50801"/>
            <a:ext cx="7813141" cy="368206"/>
          </a:xfrm>
        </p:spPr>
        <p:txBody>
          <a:bodyPr>
            <a:normAutofit fontScale="90000"/>
          </a:bodyPr>
          <a:lstStyle/>
          <a:p>
            <a:pPr algn="ctr"/>
            <a:r>
              <a:rPr lang="en-US" dirty="0" smtClean="0">
                <a:solidFill>
                  <a:srgbClr val="FF0000"/>
                </a:solidFill>
              </a:rPr>
              <a:t>C Tokens</a:t>
            </a:r>
          </a:p>
        </p:txBody>
      </p:sp>
      <p:sp>
        <p:nvSpPr>
          <p:cNvPr id="13315" name="Rectangle 3"/>
          <p:cNvSpPr>
            <a:spLocks noGrp="1" noChangeArrowheads="1"/>
          </p:cNvSpPr>
          <p:nvPr>
            <p:ph type="body" idx="1"/>
          </p:nvPr>
        </p:nvSpPr>
        <p:spPr>
          <a:xfrm>
            <a:off x="66675" y="447583"/>
            <a:ext cx="12125325" cy="6410418"/>
          </a:xfrm>
        </p:spPr>
        <p:txBody>
          <a:bodyPr>
            <a:normAutofit/>
          </a:bodyPr>
          <a:lstStyle/>
          <a:p>
            <a:r>
              <a:rPr lang="en-US" dirty="0"/>
              <a:t>The smallest element in the C language is the token</a:t>
            </a:r>
          </a:p>
          <a:p>
            <a:r>
              <a:rPr lang="en-US" dirty="0"/>
              <a:t>It may be a single character or a sequence of characters.</a:t>
            </a:r>
          </a:p>
          <a:p>
            <a:r>
              <a:rPr lang="en-US" dirty="0"/>
              <a:t>A collection  of Valid Characters with meaning</a:t>
            </a:r>
          </a:p>
          <a:p>
            <a:r>
              <a:rPr lang="en-US" dirty="0"/>
              <a:t>Rules for Token forming includes either delimiters like White Spaces or Longest possible character </a:t>
            </a:r>
            <a:r>
              <a:rPr lang="en-US" dirty="0" smtClean="0"/>
              <a:t>formation</a:t>
            </a:r>
          </a:p>
          <a:p>
            <a:pPr lvl="1"/>
            <a:r>
              <a:rPr lang="en-US" dirty="0"/>
              <a:t>e.g. In a++++b, token are a, ++, ++ and b</a:t>
            </a:r>
          </a:p>
          <a:p>
            <a:pPr lvl="1"/>
            <a:r>
              <a:rPr lang="en-US" dirty="0"/>
              <a:t> e.g. In  a ++ + ++ b, tokens are a, ++, +, ++ and b </a:t>
            </a:r>
            <a:endParaRPr lang="en-US" dirty="0" smtClean="0"/>
          </a:p>
          <a:p>
            <a:r>
              <a:rPr lang="en-US" dirty="0" smtClean="0"/>
              <a:t>Tokens </a:t>
            </a:r>
            <a:r>
              <a:rPr lang="en-US" dirty="0"/>
              <a:t>are some of the most significant components utilized in the C programming language</a:t>
            </a:r>
            <a:r>
              <a:rPr lang="en-US" dirty="0" smtClean="0"/>
              <a:t>.</a:t>
            </a:r>
          </a:p>
          <a:p>
            <a:r>
              <a:rPr lang="en-US" dirty="0" smtClean="0"/>
              <a:t> </a:t>
            </a:r>
            <a:r>
              <a:rPr lang="en-US" dirty="0"/>
              <a:t>Tokens in C are the smallest individual components of a program that are relevant to the operation of a compiler.</a:t>
            </a:r>
          </a:p>
          <a:p>
            <a:r>
              <a:rPr lang="en-US" dirty="0" smtClean="0"/>
              <a:t>Every </a:t>
            </a:r>
            <a:r>
              <a:rPr lang="en-US" dirty="0"/>
              <a:t>punctuation mark and word in a C program is a token. </a:t>
            </a:r>
            <a:endParaRPr lang="en-US" dirty="0" smtClean="0"/>
          </a:p>
          <a:p>
            <a:r>
              <a:rPr lang="en-US" dirty="0" smtClean="0"/>
              <a:t>A </a:t>
            </a:r>
            <a:r>
              <a:rPr lang="en-US" dirty="0"/>
              <a:t>compiler converts a C program into tokens before moving on to the next steps of the compilation process</a:t>
            </a:r>
            <a:r>
              <a:rPr lang="en-US" dirty="0" smtClean="0"/>
              <a:t>.</a:t>
            </a:r>
            <a:endParaRPr lang="en-US" dirty="0"/>
          </a:p>
        </p:txBody>
      </p:sp>
    </p:spTree>
    <p:extLst>
      <p:ext uri="{BB962C8B-B14F-4D97-AF65-F5344CB8AC3E}">
        <p14:creationId xmlns:p14="http://schemas.microsoft.com/office/powerpoint/2010/main" val="33721880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 features"/>
          <p:cNvPicPr>
            <a:picLocks noChangeAspect="1" noChangeArrowheads="1"/>
          </p:cNvPicPr>
          <p:nvPr/>
        </p:nvPicPr>
        <p:blipFill>
          <a:blip r:embed="rId2"/>
          <a:srcRect/>
          <a:stretch>
            <a:fillRect/>
          </a:stretch>
        </p:blipFill>
        <p:spPr bwMode="auto">
          <a:xfrm>
            <a:off x="207434" y="171450"/>
            <a:ext cx="10968567" cy="5976149"/>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365125"/>
            <a:ext cx="10515600" cy="1325563"/>
          </a:xfrm>
        </p:spPr>
        <p:txBody>
          <a:bodyPr/>
          <a:lstStyle/>
          <a:p>
            <a:pPr algn="ctr"/>
            <a:r>
              <a:rPr lang="en-US" dirty="0" smtClean="0">
                <a:solidFill>
                  <a:srgbClr val="C00000"/>
                </a:solidFill>
              </a:rPr>
              <a:t>C Tokens Types</a:t>
            </a:r>
          </a:p>
        </p:txBody>
      </p:sp>
      <p:sp>
        <p:nvSpPr>
          <p:cNvPr id="14340" name="Rectangle 4"/>
          <p:cNvSpPr>
            <a:spLocks noChangeArrowheads="1"/>
          </p:cNvSpPr>
          <p:nvPr/>
        </p:nvSpPr>
        <p:spPr bwMode="auto">
          <a:xfrm>
            <a:off x="5105400" y="1905000"/>
            <a:ext cx="1828800" cy="6096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dirty="0"/>
              <a:t>C Tokens</a:t>
            </a:r>
          </a:p>
        </p:txBody>
      </p:sp>
      <p:sp>
        <p:nvSpPr>
          <p:cNvPr id="14341" name="Rectangle 5"/>
          <p:cNvSpPr>
            <a:spLocks noChangeArrowheads="1"/>
          </p:cNvSpPr>
          <p:nvPr/>
        </p:nvSpPr>
        <p:spPr bwMode="auto">
          <a:xfrm>
            <a:off x="1600200" y="3367088"/>
            <a:ext cx="1524000" cy="15240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Identifiers</a:t>
            </a:r>
          </a:p>
          <a:p>
            <a:pPr algn="ctr" eaLnBrk="1" hangingPunct="1">
              <a:spcBef>
                <a:spcPct val="0"/>
              </a:spcBef>
              <a:buFontTx/>
              <a:buNone/>
            </a:pPr>
            <a:endParaRPr lang="en-US" sz="2400" b="1"/>
          </a:p>
          <a:p>
            <a:pPr algn="ctr" eaLnBrk="1" hangingPunct="1">
              <a:spcBef>
                <a:spcPct val="0"/>
              </a:spcBef>
              <a:buFontTx/>
              <a:buNone/>
            </a:pPr>
            <a:r>
              <a:rPr lang="en-US" sz="2400"/>
              <a:t>Eg:main,</a:t>
            </a:r>
          </a:p>
          <a:p>
            <a:pPr algn="ctr" eaLnBrk="1" hangingPunct="1">
              <a:spcBef>
                <a:spcPct val="0"/>
              </a:spcBef>
              <a:buFontTx/>
              <a:buNone/>
            </a:pPr>
            <a:r>
              <a:rPr lang="en-US" sz="2400"/>
              <a:t>avg</a:t>
            </a:r>
          </a:p>
        </p:txBody>
      </p:sp>
      <p:sp>
        <p:nvSpPr>
          <p:cNvPr id="14342" name="Rectangle 6"/>
          <p:cNvSpPr>
            <a:spLocks noChangeArrowheads="1"/>
          </p:cNvSpPr>
          <p:nvPr/>
        </p:nvSpPr>
        <p:spPr bwMode="auto">
          <a:xfrm>
            <a:off x="3248025" y="3367088"/>
            <a:ext cx="1524000" cy="15240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Keywords</a:t>
            </a:r>
          </a:p>
          <a:p>
            <a:pPr algn="ctr" eaLnBrk="1" hangingPunct="1">
              <a:spcBef>
                <a:spcPct val="0"/>
              </a:spcBef>
              <a:buFontTx/>
              <a:buNone/>
            </a:pPr>
            <a:endParaRPr lang="en-US" sz="2400" b="1"/>
          </a:p>
          <a:p>
            <a:pPr algn="ctr" eaLnBrk="1" hangingPunct="1">
              <a:spcBef>
                <a:spcPct val="0"/>
              </a:spcBef>
              <a:buFontTx/>
              <a:buNone/>
            </a:pPr>
            <a:r>
              <a:rPr lang="en-US" sz="2400"/>
              <a:t>Eg: int,</a:t>
            </a:r>
          </a:p>
          <a:p>
            <a:pPr algn="ctr" eaLnBrk="1" hangingPunct="1">
              <a:spcBef>
                <a:spcPct val="0"/>
              </a:spcBef>
              <a:buFontTx/>
              <a:buNone/>
            </a:pPr>
            <a:r>
              <a:rPr lang="en-US" sz="2400"/>
              <a:t>for</a:t>
            </a:r>
            <a:endParaRPr lang="en-US"/>
          </a:p>
        </p:txBody>
      </p:sp>
      <p:sp>
        <p:nvSpPr>
          <p:cNvPr id="14343" name="Rectangle 7"/>
          <p:cNvSpPr>
            <a:spLocks noChangeArrowheads="1"/>
          </p:cNvSpPr>
          <p:nvPr/>
        </p:nvSpPr>
        <p:spPr bwMode="auto">
          <a:xfrm>
            <a:off x="8048625" y="3367088"/>
            <a:ext cx="1371600" cy="15240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operators</a:t>
            </a:r>
          </a:p>
          <a:p>
            <a:pPr algn="ctr" eaLnBrk="1" hangingPunct="1">
              <a:spcBef>
                <a:spcPct val="0"/>
              </a:spcBef>
              <a:buFontTx/>
              <a:buNone/>
            </a:pPr>
            <a:endParaRPr lang="en-US" sz="2400" b="1"/>
          </a:p>
          <a:p>
            <a:pPr algn="ctr" eaLnBrk="1" hangingPunct="1">
              <a:spcBef>
                <a:spcPct val="0"/>
              </a:spcBef>
              <a:buFontTx/>
              <a:buNone/>
            </a:pPr>
            <a:r>
              <a:rPr lang="en-US" sz="2400"/>
              <a:t>Eg: +</a:t>
            </a:r>
          </a:p>
          <a:p>
            <a:pPr algn="ctr" eaLnBrk="1" hangingPunct="1">
              <a:spcBef>
                <a:spcPct val="0"/>
              </a:spcBef>
              <a:buFontTx/>
              <a:buNone/>
            </a:pPr>
            <a:r>
              <a:rPr lang="en-US" sz="2400"/>
              <a:t>    -</a:t>
            </a:r>
          </a:p>
        </p:txBody>
      </p:sp>
      <p:sp>
        <p:nvSpPr>
          <p:cNvPr id="14344" name="Rectangle 8"/>
          <p:cNvSpPr>
            <a:spLocks noChangeArrowheads="1"/>
          </p:cNvSpPr>
          <p:nvPr/>
        </p:nvSpPr>
        <p:spPr bwMode="auto">
          <a:xfrm>
            <a:off x="6629400" y="3367088"/>
            <a:ext cx="1219200" cy="15240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Strings</a:t>
            </a:r>
          </a:p>
          <a:p>
            <a:pPr algn="ctr" eaLnBrk="1" hangingPunct="1">
              <a:spcBef>
                <a:spcPct val="0"/>
              </a:spcBef>
              <a:buFontTx/>
              <a:buNone/>
            </a:pPr>
            <a:endParaRPr lang="en-US" sz="2400" b="1"/>
          </a:p>
          <a:p>
            <a:pPr algn="ctr" eaLnBrk="1" hangingPunct="1">
              <a:spcBef>
                <a:spcPct val="0"/>
              </a:spcBef>
              <a:buFontTx/>
              <a:buNone/>
            </a:pPr>
            <a:r>
              <a:rPr lang="en-US" sz="2400"/>
              <a:t>Eg: “ab”</a:t>
            </a:r>
          </a:p>
          <a:p>
            <a:pPr algn="ctr" eaLnBrk="1" hangingPunct="1">
              <a:spcBef>
                <a:spcPct val="0"/>
              </a:spcBef>
              <a:buFontTx/>
              <a:buNone/>
            </a:pPr>
            <a:endParaRPr lang="en-US" sz="2400" b="1"/>
          </a:p>
        </p:txBody>
      </p:sp>
      <p:sp>
        <p:nvSpPr>
          <p:cNvPr id="14345" name="Rectangle 9"/>
          <p:cNvSpPr>
            <a:spLocks noChangeArrowheads="1"/>
          </p:cNvSpPr>
          <p:nvPr/>
        </p:nvSpPr>
        <p:spPr bwMode="auto">
          <a:xfrm>
            <a:off x="9525000" y="3367088"/>
            <a:ext cx="1143000" cy="15240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spI</a:t>
            </a:r>
          </a:p>
          <a:p>
            <a:pPr algn="ctr" eaLnBrk="1" hangingPunct="1">
              <a:spcBef>
                <a:spcPct val="0"/>
              </a:spcBef>
              <a:buFontTx/>
              <a:buNone/>
            </a:pPr>
            <a:r>
              <a:rPr lang="en-US" sz="2400" b="1"/>
              <a:t>symbol</a:t>
            </a:r>
          </a:p>
          <a:p>
            <a:pPr algn="ctr" eaLnBrk="1" hangingPunct="1">
              <a:spcBef>
                <a:spcPct val="0"/>
              </a:spcBef>
              <a:buFontTx/>
              <a:buNone/>
            </a:pPr>
            <a:r>
              <a:rPr lang="en-US" sz="2400"/>
              <a:t>Eg: #</a:t>
            </a:r>
          </a:p>
          <a:p>
            <a:pPr algn="ctr" eaLnBrk="1" hangingPunct="1">
              <a:spcBef>
                <a:spcPct val="0"/>
              </a:spcBef>
              <a:buFontTx/>
              <a:buNone/>
            </a:pPr>
            <a:r>
              <a:rPr lang="en-US" sz="2400"/>
              <a:t>$ %</a:t>
            </a:r>
          </a:p>
        </p:txBody>
      </p:sp>
      <p:sp>
        <p:nvSpPr>
          <p:cNvPr id="14346" name="Rectangle 10"/>
          <p:cNvSpPr>
            <a:spLocks noChangeArrowheads="1"/>
          </p:cNvSpPr>
          <p:nvPr/>
        </p:nvSpPr>
        <p:spPr bwMode="auto">
          <a:xfrm>
            <a:off x="4924425" y="3367088"/>
            <a:ext cx="1524000" cy="1524000"/>
          </a:xfrm>
          <a:prstGeom prst="rect">
            <a:avLst/>
          </a:prstGeom>
          <a:solidFill>
            <a:srgbClr val="969696"/>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400" b="1"/>
              <a:t>Constants</a:t>
            </a:r>
          </a:p>
          <a:p>
            <a:pPr algn="ctr" eaLnBrk="1" hangingPunct="1">
              <a:spcBef>
                <a:spcPct val="0"/>
              </a:spcBef>
              <a:buFontTx/>
              <a:buNone/>
            </a:pPr>
            <a:endParaRPr lang="en-US" sz="2400" b="1"/>
          </a:p>
          <a:p>
            <a:pPr algn="ctr" eaLnBrk="1" hangingPunct="1">
              <a:spcBef>
                <a:spcPct val="0"/>
              </a:spcBef>
              <a:buFontTx/>
              <a:buNone/>
            </a:pPr>
            <a:r>
              <a:rPr lang="en-US" sz="2400"/>
              <a:t>Eg:17,</a:t>
            </a:r>
          </a:p>
          <a:p>
            <a:pPr algn="ctr" eaLnBrk="1" hangingPunct="1">
              <a:spcBef>
                <a:spcPct val="0"/>
              </a:spcBef>
              <a:buFontTx/>
              <a:buNone/>
            </a:pPr>
            <a:r>
              <a:rPr lang="en-US" sz="2400"/>
              <a:t>15.5</a:t>
            </a:r>
          </a:p>
        </p:txBody>
      </p:sp>
      <p:cxnSp>
        <p:nvCxnSpPr>
          <p:cNvPr id="14347" name="AutoShape 11"/>
          <p:cNvCxnSpPr>
            <a:cxnSpLocks noChangeShapeType="1"/>
            <a:stCxn id="14340" idx="2"/>
            <a:endCxn id="14341" idx="0"/>
          </p:cNvCxnSpPr>
          <p:nvPr/>
        </p:nvCxnSpPr>
        <p:spPr bwMode="auto">
          <a:xfrm rot="5400000">
            <a:off x="3764756" y="1112044"/>
            <a:ext cx="852488" cy="3657600"/>
          </a:xfrm>
          <a:prstGeom prst="bentConnector3">
            <a:avLst>
              <a:gd name="adj1" fmla="val 49907"/>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4348" name="AutoShape 12"/>
          <p:cNvCxnSpPr>
            <a:cxnSpLocks noChangeShapeType="1"/>
            <a:stCxn id="14340" idx="2"/>
            <a:endCxn id="14345" idx="0"/>
          </p:cNvCxnSpPr>
          <p:nvPr/>
        </p:nvCxnSpPr>
        <p:spPr bwMode="auto">
          <a:xfrm rot="16200000" flipH="1">
            <a:off x="7631906" y="902494"/>
            <a:ext cx="852488" cy="4076700"/>
          </a:xfrm>
          <a:prstGeom prst="bentConnector3">
            <a:avLst>
              <a:gd name="adj1" fmla="val 49907"/>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14349" name="Line 13"/>
          <p:cNvSpPr>
            <a:spLocks noChangeShapeType="1"/>
          </p:cNvSpPr>
          <p:nvPr/>
        </p:nvSpPr>
        <p:spPr bwMode="auto">
          <a:xfrm>
            <a:off x="4038600" y="29384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0" name="Line 14"/>
          <p:cNvSpPr>
            <a:spLocks noChangeShapeType="1"/>
          </p:cNvSpPr>
          <p:nvPr/>
        </p:nvSpPr>
        <p:spPr bwMode="auto">
          <a:xfrm>
            <a:off x="5715000" y="292893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1" name="Line 15"/>
          <p:cNvSpPr>
            <a:spLocks noChangeShapeType="1"/>
          </p:cNvSpPr>
          <p:nvPr/>
        </p:nvSpPr>
        <p:spPr bwMode="auto">
          <a:xfrm>
            <a:off x="7315200" y="294322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2" name="Line 16"/>
          <p:cNvSpPr>
            <a:spLocks noChangeShapeType="1"/>
          </p:cNvSpPr>
          <p:nvPr/>
        </p:nvSpPr>
        <p:spPr bwMode="auto">
          <a:xfrm>
            <a:off x="8763000" y="29384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9202691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95759" y="76201"/>
            <a:ext cx="11270255" cy="579966"/>
          </a:xfrm>
        </p:spPr>
        <p:txBody>
          <a:bodyPr>
            <a:normAutofit fontScale="90000"/>
          </a:bodyPr>
          <a:lstStyle/>
          <a:p>
            <a:pPr algn="ctr" eaLnBrk="1" hangingPunct="1"/>
            <a:r>
              <a:rPr lang="en-US" sz="3600" dirty="0" smtClean="0">
                <a:solidFill>
                  <a:srgbClr val="FF0000"/>
                </a:solidFill>
              </a:rPr>
              <a:t>Identifiers @ Programming Language </a:t>
            </a:r>
          </a:p>
        </p:txBody>
      </p:sp>
      <p:sp>
        <p:nvSpPr>
          <p:cNvPr id="3" name="Content Placeholder 2"/>
          <p:cNvSpPr>
            <a:spLocks noGrp="1"/>
          </p:cNvSpPr>
          <p:nvPr>
            <p:ph idx="1"/>
          </p:nvPr>
        </p:nvSpPr>
        <p:spPr>
          <a:xfrm>
            <a:off x="161925" y="1369889"/>
            <a:ext cx="11963399" cy="3440235"/>
          </a:xfrm>
        </p:spPr>
        <p:txBody>
          <a:bodyPr rtlCol="0">
            <a:normAutofit lnSpcReduction="10000"/>
          </a:bodyPr>
          <a:lstStyle/>
          <a:p>
            <a:pPr marL="0" indent="0" algn="ctr">
              <a:buNone/>
              <a:defRPr/>
            </a:pPr>
            <a:r>
              <a:rPr lang="en-US" sz="4100" dirty="0">
                <a:solidFill>
                  <a:srgbClr val="FF0000"/>
                </a:solidFill>
              </a:rPr>
              <a:t>Keywords</a:t>
            </a:r>
          </a:p>
          <a:p>
            <a:pPr algn="just">
              <a:defRPr/>
            </a:pPr>
            <a:r>
              <a:rPr lang="en-US" dirty="0" smtClean="0"/>
              <a:t>Keywords </a:t>
            </a:r>
            <a:r>
              <a:rPr lang="en-US" dirty="0"/>
              <a:t>are </a:t>
            </a:r>
            <a:r>
              <a:rPr lang="en-US" dirty="0" smtClean="0"/>
              <a:t>the reserved </a:t>
            </a:r>
            <a:r>
              <a:rPr lang="en-US" dirty="0"/>
              <a:t>words whose meaning has already been explained to the C </a:t>
            </a:r>
            <a:r>
              <a:rPr lang="en-US" dirty="0" smtClean="0"/>
              <a:t>compiler.</a:t>
            </a:r>
          </a:p>
          <a:p>
            <a:pPr algn="just">
              <a:defRPr/>
            </a:pPr>
            <a:r>
              <a:rPr lang="en-US" dirty="0" smtClean="0"/>
              <a:t>We cannot use these keywords as variables.</a:t>
            </a:r>
          </a:p>
          <a:p>
            <a:pPr algn="just">
              <a:defRPr/>
            </a:pPr>
            <a:r>
              <a:rPr lang="en-US" dirty="0" smtClean="0"/>
              <a:t>Each keyword is meant to perform a specific function in a C program.</a:t>
            </a:r>
          </a:p>
          <a:p>
            <a:pPr algn="just">
              <a:defRPr/>
            </a:pPr>
            <a:r>
              <a:rPr lang="en-US" dirty="0" smtClean="0"/>
              <a:t>There are 32 keywords in C language.</a:t>
            </a:r>
          </a:p>
          <a:p>
            <a:pPr algn="just">
              <a:defRPr/>
            </a:pPr>
            <a:r>
              <a:rPr lang="en-US" dirty="0" smtClean="0"/>
              <a:t>All keywords are written in lowercase only</a:t>
            </a:r>
          </a:p>
          <a:p>
            <a:pPr algn="just">
              <a:buNone/>
              <a:defRPr/>
            </a:pPr>
            <a:endParaRPr lang="en-US" dirty="0"/>
          </a:p>
        </p:txBody>
      </p:sp>
      <p:grpSp>
        <p:nvGrpSpPr>
          <p:cNvPr id="2" name="Group 3"/>
          <p:cNvGrpSpPr>
            <a:grpSpLocks/>
          </p:cNvGrpSpPr>
          <p:nvPr/>
        </p:nvGrpSpPr>
        <p:grpSpPr bwMode="auto">
          <a:xfrm>
            <a:off x="161925" y="4905375"/>
            <a:ext cx="11887200" cy="1390650"/>
            <a:chOff x="3352800" y="2667000"/>
            <a:chExt cx="5565569" cy="1676400"/>
          </a:xfrm>
        </p:grpSpPr>
        <p:sp>
          <p:nvSpPr>
            <p:cNvPr id="5" name="Rounded Rectangle 4"/>
            <p:cNvSpPr/>
            <p:nvPr/>
          </p:nvSpPr>
          <p:spPr>
            <a:xfrm>
              <a:off x="3654414" y="3165475"/>
              <a:ext cx="5263955" cy="1177925"/>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just">
                <a:defRPr/>
              </a:pPr>
              <a:r>
                <a:rPr lang="en-US" dirty="0" err="1"/>
                <a:t>Eg</a:t>
              </a:r>
              <a:r>
                <a:rPr lang="en-US" dirty="0"/>
                <a:t>: The </a:t>
              </a:r>
              <a:r>
                <a:rPr lang="en-US" b="1" dirty="0"/>
                <a:t>name</a:t>
              </a:r>
              <a:r>
                <a:rPr lang="en-US" dirty="0"/>
                <a:t> of person can never be </a:t>
              </a:r>
              <a:r>
                <a:rPr lang="en-US" b="1" dirty="0"/>
                <a:t>home</a:t>
              </a:r>
              <a:r>
                <a:rPr lang="en-US" dirty="0"/>
                <a:t>, </a:t>
              </a:r>
              <a:r>
                <a:rPr lang="en-US" b="1" dirty="0"/>
                <a:t>eat</a:t>
              </a:r>
              <a:r>
                <a:rPr lang="en-US" dirty="0"/>
                <a:t>, </a:t>
              </a:r>
              <a:r>
                <a:rPr lang="en-US" b="1" dirty="0"/>
                <a:t>sleep</a:t>
              </a:r>
              <a:r>
                <a:rPr lang="en-US" dirty="0"/>
                <a:t>, </a:t>
              </a:r>
              <a:r>
                <a:rPr lang="en-US" b="1" dirty="0"/>
                <a:t>run</a:t>
              </a:r>
              <a:r>
                <a:rPr lang="en-US" dirty="0"/>
                <a:t>, etc because these words have some predefined meaning to perform some task.</a:t>
              </a:r>
            </a:p>
          </p:txBody>
        </p:sp>
        <p:pic>
          <p:nvPicPr>
            <p:cNvPr id="10249" name="Picture 2" descr="C:\Program Files (x86)\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2667000"/>
              <a:ext cx="676894" cy="73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Box 6"/>
          <p:cNvSpPr txBox="1"/>
          <p:nvPr/>
        </p:nvSpPr>
        <p:spPr>
          <a:xfrm>
            <a:off x="1009651" y="751418"/>
            <a:ext cx="10265116" cy="523220"/>
          </a:xfrm>
          <a:prstGeom prst="rect">
            <a:avLst/>
          </a:prstGeom>
          <a:noFill/>
        </p:spPr>
        <p:txBody>
          <a:bodyPr wrap="square" rtlCol="0">
            <a:spAutoFit/>
          </a:bodyPr>
          <a:lstStyle/>
          <a:p>
            <a:r>
              <a:rPr lang="en-US" sz="2800" dirty="0" smtClean="0">
                <a:solidFill>
                  <a:srgbClr val="00B050"/>
                </a:solidFill>
              </a:rPr>
              <a:t>Keywords, Standard Identifiers and  User Defied Identifiers</a:t>
            </a:r>
            <a:endParaRPr lang="en-US" sz="2800" dirty="0">
              <a:solidFill>
                <a:srgbClr val="00B050"/>
              </a:solidFill>
            </a:endParaRPr>
          </a:p>
        </p:txBody>
      </p:sp>
    </p:spTree>
    <p:extLst>
      <p:ext uri="{BB962C8B-B14F-4D97-AF65-F5344CB8AC3E}">
        <p14:creationId xmlns:p14="http://schemas.microsoft.com/office/powerpoint/2010/main" val="21664498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838200" y="-73024"/>
            <a:ext cx="10515600" cy="939800"/>
          </a:xfrm>
        </p:spPr>
        <p:txBody>
          <a:bodyPr/>
          <a:lstStyle/>
          <a:p>
            <a:pPr algn="ctr" eaLnBrk="1" hangingPunct="1"/>
            <a:r>
              <a:rPr lang="en-US" dirty="0" smtClean="0">
                <a:solidFill>
                  <a:srgbClr val="FF0000"/>
                </a:solidFill>
              </a:rPr>
              <a:t>List of C Keywords </a:t>
            </a:r>
          </a:p>
        </p:txBody>
      </p:sp>
      <p:graphicFrame>
        <p:nvGraphicFramePr>
          <p:cNvPr id="8" name="Table 7"/>
          <p:cNvGraphicFramePr>
            <a:graphicFrameLocks noGrp="1"/>
          </p:cNvGraphicFramePr>
          <p:nvPr>
            <p:extLst>
              <p:ext uri="{D42A27DB-BD31-4B8C-83A1-F6EECF244321}">
                <p14:modId xmlns:p14="http://schemas.microsoft.com/office/powerpoint/2010/main" val="610218718"/>
              </p:ext>
            </p:extLst>
          </p:nvPr>
        </p:nvGraphicFramePr>
        <p:xfrm>
          <a:off x="228600" y="1362076"/>
          <a:ext cx="11677652" cy="4752976"/>
        </p:xfrm>
        <a:graphic>
          <a:graphicData uri="http://schemas.openxmlformats.org/drawingml/2006/table">
            <a:tbl>
              <a:tblPr firstRow="1" bandRow="1">
                <a:tableStyleId>{22838BEF-8BB2-4498-84A7-C5851F593DF1}</a:tableStyleId>
              </a:tblPr>
              <a:tblGrid>
                <a:gridCol w="2919413"/>
                <a:gridCol w="2919413"/>
                <a:gridCol w="2919413"/>
                <a:gridCol w="2919413"/>
              </a:tblGrid>
              <a:tr h="5941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Courier New" pitchFamily="49" charset="0"/>
                          <a:cs typeface="Courier New" pitchFamily="49" charset="0"/>
                        </a:rPr>
                        <a:t>auto</a:t>
                      </a:r>
                    </a:p>
                  </a:txBody>
                  <a:tcPr marL="68580" marR="68580" marT="34293" marB="34293" anchor="ctr"/>
                </a:tc>
                <a:tc>
                  <a:txBody>
                    <a:bodyPr/>
                    <a:lstStyle/>
                    <a:p>
                      <a:pPr algn="l"/>
                      <a:r>
                        <a:rPr lang="en-US" sz="2400" b="1" dirty="0" smtClean="0">
                          <a:latin typeface="Courier New" pitchFamily="49" charset="0"/>
                          <a:cs typeface="Courier New" pitchFamily="49" charset="0"/>
                        </a:rPr>
                        <a:t>double	</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err="1" smtClean="0">
                          <a:latin typeface="Courier New" pitchFamily="49" charset="0"/>
                          <a:cs typeface="Courier New" pitchFamily="49" charset="0"/>
                        </a:rPr>
                        <a:t>int</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err="1" smtClean="0">
                          <a:latin typeface="Courier New" pitchFamily="49" charset="0"/>
                          <a:cs typeface="Courier New" pitchFamily="49" charset="0"/>
                        </a:rPr>
                        <a:t>struct</a:t>
                      </a:r>
                      <a:endParaRPr lang="en-US" sz="2400" b="1" dirty="0">
                        <a:latin typeface="Courier New" pitchFamily="49" charset="0"/>
                        <a:cs typeface="Courier New" pitchFamily="49" charset="0"/>
                      </a:endParaRPr>
                    </a:p>
                  </a:txBody>
                  <a:tcPr marL="68580" marR="68580" marT="34293" marB="34293" anchor="ctr"/>
                </a:tc>
              </a:tr>
              <a:tr h="5941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Courier New" pitchFamily="49" charset="0"/>
                          <a:cs typeface="Courier New" pitchFamily="49" charset="0"/>
                        </a:rPr>
                        <a:t>break</a:t>
                      </a:r>
                    </a:p>
                  </a:txBody>
                  <a:tcPr marL="68580" marR="68580" marT="34293" marB="34293" anchor="ctr"/>
                </a:tc>
                <a:tc>
                  <a:txBody>
                    <a:bodyPr/>
                    <a:lstStyle/>
                    <a:p>
                      <a:pPr algn="l"/>
                      <a:r>
                        <a:rPr lang="en-US" sz="2400" b="1" dirty="0" smtClean="0">
                          <a:latin typeface="Courier New" pitchFamily="49" charset="0"/>
                          <a:cs typeface="Courier New" pitchFamily="49" charset="0"/>
                        </a:rPr>
                        <a:t>else</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long</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switch</a:t>
                      </a:r>
                      <a:endParaRPr lang="en-US" sz="2400" b="1" dirty="0">
                        <a:latin typeface="Courier New" pitchFamily="49" charset="0"/>
                        <a:cs typeface="Courier New" pitchFamily="49" charset="0"/>
                      </a:endParaRPr>
                    </a:p>
                  </a:txBody>
                  <a:tcPr marL="68580" marR="68580" marT="34293" marB="34293" anchor="ctr"/>
                </a:tc>
              </a:tr>
              <a:tr h="5941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Courier New" pitchFamily="49" charset="0"/>
                          <a:cs typeface="Courier New" pitchFamily="49" charset="0"/>
                        </a:rPr>
                        <a:t>case</a:t>
                      </a:r>
                    </a:p>
                  </a:txBody>
                  <a:tcPr marL="68580" marR="68580" marT="34293" marB="34293" anchor="ctr"/>
                </a:tc>
                <a:tc>
                  <a:txBody>
                    <a:bodyPr/>
                    <a:lstStyle/>
                    <a:p>
                      <a:pPr algn="l"/>
                      <a:r>
                        <a:rPr lang="en-US" sz="2400" b="1" dirty="0" err="1" smtClean="0">
                          <a:latin typeface="Courier New" pitchFamily="49" charset="0"/>
                          <a:cs typeface="Courier New" pitchFamily="49" charset="0"/>
                        </a:rPr>
                        <a:t>enum</a:t>
                      </a:r>
                      <a:r>
                        <a:rPr lang="en-US" sz="2400" b="1" dirty="0" smtClean="0">
                          <a:latin typeface="Courier New" pitchFamily="49" charset="0"/>
                          <a:cs typeface="Courier New" pitchFamily="49" charset="0"/>
                        </a:rPr>
                        <a:t>	</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register</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err="1" smtClean="0">
                          <a:latin typeface="Courier New" pitchFamily="49" charset="0"/>
                          <a:cs typeface="Courier New" pitchFamily="49" charset="0"/>
                        </a:rPr>
                        <a:t>typedef</a:t>
                      </a:r>
                      <a:endParaRPr lang="en-US" sz="2400" b="1" dirty="0">
                        <a:latin typeface="Courier New" pitchFamily="49" charset="0"/>
                        <a:cs typeface="Courier New" pitchFamily="49" charset="0"/>
                      </a:endParaRPr>
                    </a:p>
                  </a:txBody>
                  <a:tcPr marL="68580" marR="68580" marT="34293" marB="34293" anchor="ctr"/>
                </a:tc>
              </a:tr>
              <a:tr h="5941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Courier New" pitchFamily="49" charset="0"/>
                          <a:cs typeface="Courier New" pitchFamily="49" charset="0"/>
                        </a:rPr>
                        <a:t>char</a:t>
                      </a:r>
                    </a:p>
                  </a:txBody>
                  <a:tcPr marL="68580" marR="68580" marT="34293" marB="34293" anchor="ctr"/>
                </a:tc>
                <a:tc>
                  <a:txBody>
                    <a:bodyPr/>
                    <a:lstStyle/>
                    <a:p>
                      <a:pPr algn="l"/>
                      <a:r>
                        <a:rPr lang="en-US" sz="2400" b="1" dirty="0" smtClean="0">
                          <a:latin typeface="Courier New" pitchFamily="49" charset="0"/>
                          <a:cs typeface="Courier New" pitchFamily="49" charset="0"/>
                        </a:rPr>
                        <a:t>extern	</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return	</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union</a:t>
                      </a:r>
                      <a:endParaRPr lang="en-US" sz="2400" b="1" dirty="0">
                        <a:latin typeface="Courier New" pitchFamily="49" charset="0"/>
                        <a:cs typeface="Courier New" pitchFamily="49" charset="0"/>
                      </a:endParaRPr>
                    </a:p>
                  </a:txBody>
                  <a:tcPr marL="68580" marR="68580" marT="34293" marB="34293" anchor="ctr"/>
                </a:tc>
              </a:tr>
              <a:tr h="5941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Courier New" pitchFamily="49" charset="0"/>
                          <a:cs typeface="Courier New" pitchFamily="49" charset="0"/>
                        </a:rPr>
                        <a:t>const	</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float</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short</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unsigned</a:t>
                      </a:r>
                      <a:endParaRPr lang="en-US" sz="2400" b="1" dirty="0">
                        <a:latin typeface="Courier New" pitchFamily="49" charset="0"/>
                        <a:cs typeface="Courier New" pitchFamily="49" charset="0"/>
                      </a:endParaRPr>
                    </a:p>
                  </a:txBody>
                  <a:tcPr marL="68580" marR="68580" marT="34293" marB="34293" anchor="ctr"/>
                </a:tc>
              </a:tr>
              <a:tr h="594122">
                <a:tc>
                  <a:txBody>
                    <a:bodyPr/>
                    <a:lstStyle/>
                    <a:p>
                      <a:pPr algn="l"/>
                      <a:r>
                        <a:rPr lang="en-US" sz="2400" b="1" dirty="0" smtClean="0">
                          <a:latin typeface="Courier New" pitchFamily="49" charset="0"/>
                          <a:cs typeface="Courier New" pitchFamily="49" charset="0"/>
                        </a:rPr>
                        <a:t>continue</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for</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signed</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void</a:t>
                      </a:r>
                      <a:endParaRPr lang="en-US" sz="2400" b="1" dirty="0">
                        <a:latin typeface="Courier New" pitchFamily="49" charset="0"/>
                        <a:cs typeface="Courier New" pitchFamily="49" charset="0"/>
                      </a:endParaRPr>
                    </a:p>
                  </a:txBody>
                  <a:tcPr marL="68580" marR="68580" marT="34293" marB="34293" anchor="ctr"/>
                </a:tc>
              </a:tr>
              <a:tr h="5941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Courier New" pitchFamily="49" charset="0"/>
                          <a:cs typeface="Courier New" pitchFamily="49" charset="0"/>
                        </a:rPr>
                        <a:t>default</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err="1" smtClean="0">
                          <a:latin typeface="Courier New" pitchFamily="49" charset="0"/>
                          <a:cs typeface="Courier New" pitchFamily="49" charset="0"/>
                        </a:rPr>
                        <a:t>goto</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err="1" smtClean="0">
                          <a:latin typeface="Courier New" pitchFamily="49" charset="0"/>
                          <a:cs typeface="Courier New" pitchFamily="49" charset="0"/>
                        </a:rPr>
                        <a:t>sizeof</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volatile</a:t>
                      </a:r>
                      <a:endParaRPr lang="en-US" sz="2400" b="1" dirty="0">
                        <a:latin typeface="Courier New" pitchFamily="49" charset="0"/>
                        <a:cs typeface="Courier New" pitchFamily="49" charset="0"/>
                      </a:endParaRPr>
                    </a:p>
                  </a:txBody>
                  <a:tcPr marL="68580" marR="68580" marT="34293" marB="34293" anchor="ctr"/>
                </a:tc>
              </a:tr>
              <a:tr h="5941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Courier New" pitchFamily="49" charset="0"/>
                          <a:cs typeface="Courier New" pitchFamily="49" charset="0"/>
                        </a:rPr>
                        <a:t>do</a:t>
                      </a:r>
                    </a:p>
                  </a:txBody>
                  <a:tcPr marL="68580" marR="68580" marT="34293" marB="34293" anchor="ctr"/>
                </a:tc>
                <a:tc>
                  <a:txBody>
                    <a:bodyPr/>
                    <a:lstStyle/>
                    <a:p>
                      <a:pPr algn="l"/>
                      <a:r>
                        <a:rPr lang="en-US" sz="2400" b="1" dirty="0" smtClean="0">
                          <a:latin typeface="Courier New" pitchFamily="49" charset="0"/>
                          <a:cs typeface="Courier New" pitchFamily="49" charset="0"/>
                        </a:rPr>
                        <a:t>if</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static</a:t>
                      </a:r>
                      <a:endParaRPr lang="en-US" sz="2400" b="1" dirty="0">
                        <a:latin typeface="Courier New" pitchFamily="49" charset="0"/>
                        <a:cs typeface="Courier New" pitchFamily="49" charset="0"/>
                      </a:endParaRPr>
                    </a:p>
                  </a:txBody>
                  <a:tcPr marL="68580" marR="68580" marT="34293" marB="34293" anchor="ctr"/>
                </a:tc>
                <a:tc>
                  <a:txBody>
                    <a:bodyPr/>
                    <a:lstStyle/>
                    <a:p>
                      <a:pPr algn="l"/>
                      <a:r>
                        <a:rPr lang="en-US" sz="2400" b="1" dirty="0" smtClean="0">
                          <a:latin typeface="Courier New" pitchFamily="49" charset="0"/>
                          <a:cs typeface="Courier New" pitchFamily="49" charset="0"/>
                        </a:rPr>
                        <a:t>while</a:t>
                      </a:r>
                      <a:endParaRPr lang="en-US" sz="2400" b="1" dirty="0">
                        <a:latin typeface="Courier New" pitchFamily="49" charset="0"/>
                        <a:cs typeface="Courier New" pitchFamily="49" charset="0"/>
                      </a:endParaRPr>
                    </a:p>
                  </a:txBody>
                  <a:tcPr marL="68580" marR="68580" marT="34293" marB="34293" anchor="ctr"/>
                </a:tc>
              </a:tr>
            </a:tbl>
          </a:graphicData>
        </a:graphic>
      </p:graphicFrame>
    </p:spTree>
    <p:extLst>
      <p:ext uri="{BB962C8B-B14F-4D97-AF65-F5344CB8AC3E}">
        <p14:creationId xmlns:p14="http://schemas.microsoft.com/office/powerpoint/2010/main" val="3991030504"/>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8" y="365126"/>
            <a:ext cx="10515600" cy="1065742"/>
          </a:xfrm>
        </p:spPr>
        <p:txBody>
          <a:bodyPr/>
          <a:lstStyle/>
          <a:p>
            <a:r>
              <a:rPr lang="en-US" dirty="0" smtClean="0">
                <a:solidFill>
                  <a:srgbClr val="FF0000"/>
                </a:solidFill>
              </a:rPr>
              <a:t>What is the use of both ‘const’ and ‘volatile’?</a:t>
            </a:r>
            <a:endParaRPr lang="en-US" dirty="0">
              <a:solidFill>
                <a:srgbClr val="FF0000"/>
              </a:solidFill>
            </a:endParaRPr>
          </a:p>
        </p:txBody>
      </p:sp>
      <p:sp>
        <p:nvSpPr>
          <p:cNvPr id="5" name="Rectangle 2"/>
          <p:cNvSpPr>
            <a:spLocks noGrp="1" noChangeArrowheads="1"/>
          </p:cNvSpPr>
          <p:nvPr>
            <p:ph idx="1"/>
          </p:nvPr>
        </p:nvSpPr>
        <p:spPr bwMode="auto">
          <a:xfrm>
            <a:off x="161925" y="1333500"/>
            <a:ext cx="11782425" cy="33620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242729"/>
                </a:solidFill>
                <a:effectLst/>
                <a:latin typeface="Consolas" panose="020B0609020204030204" pitchFamily="49" charset="0"/>
                <a:cs typeface="Arial" panose="020B0604020202020204" pitchFamily="34" charset="0"/>
              </a:rPr>
              <a:t>volatile</a:t>
            </a:r>
            <a:r>
              <a:rPr kumimoji="0" lang="en-US" sz="2400" b="0" i="0" u="none" strike="noStrike" cap="none" normalizeH="0" baseline="0" dirty="0" smtClean="0">
                <a:ln>
                  <a:noFill/>
                </a:ln>
                <a:solidFill>
                  <a:srgbClr val="242729"/>
                </a:solidFill>
                <a:effectLst/>
                <a:latin typeface="inherit"/>
                <a:cs typeface="Arial" panose="020B0604020202020204" pitchFamily="34" charset="0"/>
              </a:rPr>
              <a:t> will tell the compiler not to optimize code related</a:t>
            </a:r>
          </a:p>
          <a:p>
            <a:pPr marL="0" marR="0" lvl="0" indent="0" algn="l" defTabSz="914400" rtl="0" eaLnBrk="0" fontAlgn="base" latinLnBrk="0" hangingPunct="0">
              <a:lnSpc>
                <a:spcPct val="100000"/>
              </a:lnSpc>
              <a:spcBef>
                <a:spcPct val="0"/>
              </a:spcBef>
              <a:spcAft>
                <a:spcPct val="0"/>
              </a:spcAft>
              <a:buClrTx/>
              <a:buSzTx/>
              <a:buNone/>
              <a:tabLst/>
            </a:pPr>
            <a:r>
              <a:rPr lang="en-US" sz="2400" dirty="0">
                <a:solidFill>
                  <a:srgbClr val="242729"/>
                </a:solidFill>
                <a:latin typeface="inherit"/>
                <a:cs typeface="Arial" panose="020B0604020202020204" pitchFamily="34" charset="0"/>
              </a:rPr>
              <a:t> </a:t>
            </a:r>
            <a:r>
              <a:rPr kumimoji="0" lang="en-US" sz="2400" b="0" i="0" u="none" strike="noStrike" cap="none" normalizeH="0" baseline="0" dirty="0" smtClean="0">
                <a:ln>
                  <a:noFill/>
                </a:ln>
                <a:solidFill>
                  <a:srgbClr val="242729"/>
                </a:solidFill>
                <a:effectLst/>
                <a:latin typeface="inherit"/>
                <a:cs typeface="Arial" panose="020B0604020202020204" pitchFamily="34" charset="0"/>
              </a:rPr>
              <a:t> the variable, usually when we know it can be changed from "outside",</a:t>
            </a:r>
          </a:p>
          <a:p>
            <a:pPr marL="0" marR="0" lvl="0" indent="0" algn="l" defTabSz="914400" rtl="0" eaLnBrk="0" fontAlgn="base" latinLnBrk="0" hangingPunct="0">
              <a:lnSpc>
                <a:spcPct val="100000"/>
              </a:lnSpc>
              <a:spcBef>
                <a:spcPct val="0"/>
              </a:spcBef>
              <a:spcAft>
                <a:spcPct val="0"/>
              </a:spcAft>
              <a:buClrTx/>
              <a:buSzTx/>
              <a:buNone/>
              <a:tabLst/>
            </a:pPr>
            <a:r>
              <a:rPr lang="en-US" sz="2400" dirty="0">
                <a:solidFill>
                  <a:srgbClr val="242729"/>
                </a:solidFill>
                <a:latin typeface="inherit"/>
                <a:cs typeface="Arial" panose="020B0604020202020204" pitchFamily="34" charset="0"/>
              </a:rPr>
              <a:t> </a:t>
            </a:r>
            <a:r>
              <a:rPr kumimoji="0" lang="en-US" sz="2400" b="0" i="0" u="none" strike="noStrike" cap="none" normalizeH="0" baseline="0" dirty="0" smtClean="0">
                <a:ln>
                  <a:noFill/>
                </a:ln>
                <a:solidFill>
                  <a:srgbClr val="242729"/>
                </a:solidFill>
                <a:effectLst/>
                <a:latin typeface="inherit"/>
                <a:cs typeface="Arial" panose="020B0604020202020204" pitchFamily="34" charset="0"/>
              </a:rPr>
              <a:t> e.g. by another thread.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const</a:t>
            </a:r>
            <a:r>
              <a:rPr kumimoji="0" lang="en-US" sz="2400" b="0" i="0" u="none" strike="noStrike" cap="none" normalizeH="0" baseline="0" dirty="0" smtClean="0">
                <a:ln>
                  <a:noFill/>
                </a:ln>
                <a:solidFill>
                  <a:srgbClr val="242729"/>
                </a:solidFill>
                <a:effectLst/>
                <a:latin typeface="inherit"/>
                <a:cs typeface="Arial" panose="020B0604020202020204" pitchFamily="34" charset="0"/>
              </a:rPr>
              <a:t> will tell the compiler that it is forbidden for the program to modify</a:t>
            </a:r>
          </a:p>
          <a:p>
            <a:pPr marL="0" marR="0" lvl="0" indent="0" algn="l" defTabSz="914400" rtl="0" eaLnBrk="0" fontAlgn="base" latinLnBrk="0" hangingPunct="0">
              <a:lnSpc>
                <a:spcPct val="100000"/>
              </a:lnSpc>
              <a:spcBef>
                <a:spcPct val="0"/>
              </a:spcBef>
              <a:spcAft>
                <a:spcPct val="0"/>
              </a:spcAft>
              <a:buClrTx/>
              <a:buSzTx/>
              <a:buNone/>
              <a:tabLst/>
            </a:pPr>
            <a:r>
              <a:rPr lang="en-US" sz="2400" dirty="0">
                <a:solidFill>
                  <a:srgbClr val="242729"/>
                </a:solidFill>
                <a:latin typeface="inherit"/>
                <a:cs typeface="Arial" panose="020B0604020202020204" pitchFamily="34" charset="0"/>
              </a:rPr>
              <a:t> </a:t>
            </a:r>
            <a:r>
              <a:rPr lang="en-US" sz="2400" dirty="0" smtClean="0">
                <a:solidFill>
                  <a:srgbClr val="242729"/>
                </a:solidFill>
                <a:latin typeface="inherit"/>
                <a:cs typeface="Arial" panose="020B0604020202020204" pitchFamily="34" charset="0"/>
              </a:rPr>
              <a:t> </a:t>
            </a:r>
            <a:r>
              <a:rPr kumimoji="0" lang="en-US" sz="2400" b="0" i="0" u="none" strike="noStrike" cap="none" normalizeH="0" baseline="0" dirty="0" smtClean="0">
                <a:ln>
                  <a:noFill/>
                </a:ln>
                <a:solidFill>
                  <a:srgbClr val="242729"/>
                </a:solidFill>
                <a:effectLst/>
                <a:latin typeface="inherit"/>
                <a:cs typeface="Arial" panose="020B0604020202020204" pitchFamily="34" charset="0"/>
              </a:rPr>
              <a:t> the variable's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const</a:t>
            </a:r>
            <a:r>
              <a:rPr kumimoji="0" lang="en-US" sz="2400" b="0" i="0" u="none" strike="noStrike" cap="none" normalizeH="0" baseline="0" dirty="0" smtClean="0">
                <a:ln>
                  <a:noFill/>
                </a:ln>
                <a:solidFill>
                  <a:srgbClr val="242729"/>
                </a:solidFill>
                <a:effectLst/>
                <a:latin typeface="Consolas" panose="020B0609020204030204" pitchFamily="49" charset="0"/>
                <a:cs typeface="Arial" panose="020B0604020202020204" pitchFamily="34" charset="0"/>
              </a:rPr>
              <a:t> volatile</a:t>
            </a:r>
            <a:r>
              <a:rPr kumimoji="0" lang="en-US" sz="2400" b="0" i="0" u="none" strike="noStrike" cap="none" normalizeH="0" baseline="0" dirty="0" smtClean="0">
                <a:ln>
                  <a:noFill/>
                </a:ln>
                <a:solidFill>
                  <a:srgbClr val="242729"/>
                </a:solidFill>
                <a:effectLst/>
                <a:latin typeface="inherit"/>
                <a:cs typeface="Arial" panose="020B0604020202020204" pitchFamily="34" charset="0"/>
              </a:rPr>
              <a:t> is a valid and very special thing. As is to be expected,</a:t>
            </a:r>
          </a:p>
          <a:p>
            <a:pPr marL="0" marR="0" lvl="0" indent="0" algn="l" defTabSz="914400" rtl="0" eaLnBrk="0" fontAlgn="base" latinLnBrk="0" hangingPunct="0">
              <a:lnSpc>
                <a:spcPct val="100000"/>
              </a:lnSpc>
              <a:spcBef>
                <a:spcPct val="0"/>
              </a:spcBef>
              <a:spcAft>
                <a:spcPct val="0"/>
              </a:spcAft>
              <a:buClrTx/>
              <a:buSzTx/>
              <a:buNone/>
              <a:tabLst/>
            </a:pPr>
            <a:r>
              <a:rPr kumimoji="0" lang="en-US" sz="2400" b="0" i="0" u="none" strike="noStrike" cap="none" normalizeH="0" baseline="0" dirty="0" smtClean="0">
                <a:ln>
                  <a:noFill/>
                </a:ln>
                <a:solidFill>
                  <a:srgbClr val="242729"/>
                </a:solidFill>
                <a:effectLst/>
                <a:latin typeface="inherit"/>
                <a:cs typeface="Arial" panose="020B0604020202020204" pitchFamily="34" charset="0"/>
              </a:rPr>
              <a:t> it means that the program  cannot modify the variable's value,</a:t>
            </a:r>
          </a:p>
          <a:p>
            <a:pPr marL="0" marR="0" lvl="0" indent="0" algn="l" defTabSz="914400" rtl="0" eaLnBrk="0" fontAlgn="base" latinLnBrk="0" hangingPunct="0">
              <a:lnSpc>
                <a:spcPct val="100000"/>
              </a:lnSpc>
              <a:spcBef>
                <a:spcPct val="0"/>
              </a:spcBef>
              <a:spcAft>
                <a:spcPct val="0"/>
              </a:spcAft>
              <a:buClrTx/>
              <a:buSzTx/>
              <a:buNone/>
              <a:tabLst/>
            </a:pPr>
            <a:r>
              <a:rPr kumimoji="0" lang="en-US" sz="2400" b="0" i="0" u="none" strike="noStrike" cap="none" normalizeH="0" baseline="0" dirty="0" smtClean="0">
                <a:ln>
                  <a:noFill/>
                </a:ln>
                <a:solidFill>
                  <a:srgbClr val="242729"/>
                </a:solidFill>
                <a:effectLst/>
                <a:latin typeface="inherit"/>
                <a:cs typeface="Arial" panose="020B0604020202020204" pitchFamily="34" charset="0"/>
              </a:rPr>
              <a:t> but the value can be modified from the outside, thus no optimizations</a:t>
            </a:r>
          </a:p>
          <a:p>
            <a:pPr marL="0" marR="0" lvl="0" indent="0" algn="l" defTabSz="914400" rtl="0" eaLnBrk="0" fontAlgn="base" latinLnBrk="0" hangingPunct="0">
              <a:lnSpc>
                <a:spcPct val="100000"/>
              </a:lnSpc>
              <a:spcBef>
                <a:spcPct val="0"/>
              </a:spcBef>
              <a:spcAft>
                <a:spcPct val="0"/>
              </a:spcAft>
              <a:buClrTx/>
              <a:buSzTx/>
              <a:buNone/>
              <a:tabLst/>
            </a:pPr>
            <a:r>
              <a:rPr kumimoji="0" lang="en-US" sz="2400" b="0" i="0" u="none" strike="noStrike" cap="none" normalizeH="0" baseline="0" dirty="0" smtClean="0">
                <a:ln>
                  <a:noFill/>
                </a:ln>
                <a:solidFill>
                  <a:srgbClr val="242729"/>
                </a:solidFill>
                <a:effectLst/>
                <a:latin typeface="inherit"/>
                <a:cs typeface="Arial" panose="020B0604020202020204" pitchFamily="34" charset="0"/>
              </a:rPr>
              <a:t> will be performed on the variable.</a:t>
            </a:r>
          </a:p>
        </p:txBody>
      </p:sp>
      <p:sp>
        <p:nvSpPr>
          <p:cNvPr id="7" name="Rectangle 4"/>
          <p:cNvSpPr>
            <a:spLocks noChangeArrowheads="1"/>
          </p:cNvSpPr>
          <p:nvPr/>
        </p:nvSpPr>
        <p:spPr bwMode="auto">
          <a:xfrm>
            <a:off x="161925" y="4800601"/>
            <a:ext cx="11944350"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42729"/>
                </a:solidFill>
                <a:effectLst/>
                <a:latin typeface="Consolas" panose="020B0609020204030204" pitchFamily="49" charset="0"/>
                <a:cs typeface="Arial" panose="020B0604020202020204" pitchFamily="34" charset="0"/>
              </a:rPr>
              <a:t>E.g. extern </a:t>
            </a:r>
            <a:r>
              <a:rPr kumimoji="0" lang="en-US" sz="24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const</a:t>
            </a:r>
            <a:r>
              <a:rPr kumimoji="0" lang="en-US" sz="2400" b="0" i="0" u="none" strike="noStrike" cap="none" normalizeH="0" baseline="0" dirty="0" smtClean="0">
                <a:ln>
                  <a:noFill/>
                </a:ln>
                <a:solidFill>
                  <a:srgbClr val="242729"/>
                </a:solidFill>
                <a:effectLst/>
                <a:latin typeface="Consolas" panose="020B0609020204030204" pitchFamily="49" charset="0"/>
                <a:cs typeface="Arial" panose="020B0604020202020204" pitchFamily="34" charset="0"/>
              </a:rPr>
              <a:t> volatile </a:t>
            </a:r>
            <a:r>
              <a:rPr kumimoji="0" lang="en-US" sz="24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int</a:t>
            </a:r>
            <a:r>
              <a:rPr kumimoji="0" lang="en-US" sz="2400" b="0" i="0" u="none" strike="noStrike" cap="none" normalizeH="0" baseline="0" dirty="0" smtClean="0">
                <a:ln>
                  <a:noFill/>
                </a:ln>
                <a:solidFill>
                  <a:srgbClr val="242729"/>
                </a:solidFill>
                <a:effectLst/>
                <a:latin typeface="Consolas" panose="020B0609020204030204" pitchFamily="49" charset="0"/>
                <a:cs typeface="Arial" panose="020B0604020202020204" pitchFamily="34" charset="0"/>
              </a:rPr>
              <a:t> </a:t>
            </a:r>
            <a:r>
              <a:rPr kumimoji="0" lang="en-US" sz="24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real_time_clock</a:t>
            </a:r>
            <a:r>
              <a:rPr kumimoji="0" lang="en-US" sz="2400" b="0" i="0" u="none" strike="noStrike" cap="none" normalizeH="0" baseline="0" dirty="0" smtClean="0">
                <a:ln>
                  <a:noFill/>
                </a:ln>
                <a:solidFill>
                  <a:srgbClr val="242729"/>
                </a:solidFill>
                <a:effectLst/>
                <a:latin typeface="Consolas" panose="020B0609020204030204" pitchFamily="49"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42729"/>
                </a:solidFill>
                <a:effectLst/>
                <a:cs typeface="Arial" panose="020B0604020202020204" pitchFamily="34" charset="0"/>
              </a:rPr>
              <a:t>where </a:t>
            </a:r>
            <a:r>
              <a:rPr kumimoji="0" lang="en-US" sz="2400" b="0" i="0" u="none" strike="noStrike" cap="none" normalizeH="0" baseline="0" dirty="0" err="1" smtClean="0">
                <a:ln>
                  <a:noFill/>
                </a:ln>
                <a:solidFill>
                  <a:srgbClr val="242729"/>
                </a:solidFill>
                <a:effectLst/>
                <a:latin typeface="Consolas" panose="020B0609020204030204" pitchFamily="49" charset="0"/>
                <a:cs typeface="Arial" panose="020B0604020202020204" pitchFamily="34" charset="0"/>
              </a:rPr>
              <a:t>real_time_clock</a:t>
            </a:r>
            <a:r>
              <a:rPr kumimoji="0" lang="en-US" sz="2400" b="0" i="0" u="none" strike="noStrike" cap="none" normalizeH="0" baseline="0" dirty="0" smtClean="0">
                <a:ln>
                  <a:noFill/>
                </a:ln>
                <a:solidFill>
                  <a:srgbClr val="242729"/>
                </a:solidFill>
                <a:effectLst/>
                <a:cs typeface="Arial" panose="020B0604020202020204" pitchFamily="34" charset="0"/>
              </a:rPr>
              <a:t> may be modifiable by hardware,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42729"/>
                </a:solidFill>
                <a:effectLst/>
                <a:cs typeface="Arial" panose="020B0604020202020204" pitchFamily="34" charset="0"/>
              </a:rPr>
              <a:t> but cannot be assigned to, incremented, or decremented</a:t>
            </a:r>
            <a:r>
              <a:rPr kumimoji="0" lang="en-US"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a:t>
            </a:r>
            <a:r>
              <a:rPr kumimoji="0" lang="en-US" sz="2000" b="0" i="0" u="none" strike="noStrike" cap="none" normalizeH="0" baseline="0" dirty="0" smtClean="0">
                <a:ln>
                  <a:noFill/>
                </a:ln>
                <a:solidFill>
                  <a:srgbClr val="242729"/>
                </a:solidFill>
                <a:effectLst/>
                <a:cs typeface="Arial" panose="020B0604020202020204" pitchFamily="34" charset="0"/>
              </a:rPr>
              <a:t> </a:t>
            </a:r>
            <a:r>
              <a:rPr lang="en-US" sz="2000" dirty="0" smtClean="0">
                <a:solidFill>
                  <a:srgbClr val="242729"/>
                </a:solidFill>
                <a:cs typeface="Arial" panose="020B0604020202020204" pitchFamily="34" charset="0"/>
              </a:rPr>
              <a:t>In the program</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r>
            <a:br>
              <a:rPr kumimoji="0" lang="en-US" sz="1800" b="0" i="0" u="none" strike="noStrike" cap="none" normalizeH="0" baseline="0" dirty="0" smtClean="0">
                <a:ln>
                  <a:noFill/>
                </a:ln>
                <a:solidFill>
                  <a:schemeClr val="tx1"/>
                </a:solidFill>
                <a:effectLst/>
                <a:latin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65702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62000" y="1"/>
            <a:ext cx="10591800" cy="1028700"/>
          </a:xfrm>
        </p:spPr>
        <p:txBody>
          <a:bodyPr>
            <a:normAutofit/>
          </a:bodyPr>
          <a:lstStyle/>
          <a:p>
            <a:pPr algn="ctr"/>
            <a:r>
              <a:rPr lang="en-US" sz="5400" b="1" dirty="0" smtClean="0">
                <a:solidFill>
                  <a:srgbClr val="FF0000"/>
                </a:solidFill>
              </a:rPr>
              <a:t>Constants</a:t>
            </a:r>
          </a:p>
        </p:txBody>
      </p:sp>
      <p:sp>
        <p:nvSpPr>
          <p:cNvPr id="32771" name="Rectangle 3"/>
          <p:cNvSpPr>
            <a:spLocks noGrp="1" noChangeArrowheads="1"/>
          </p:cNvSpPr>
          <p:nvPr>
            <p:ph type="body" idx="1"/>
          </p:nvPr>
        </p:nvSpPr>
        <p:spPr>
          <a:xfrm>
            <a:off x="66675" y="1333500"/>
            <a:ext cx="11991975" cy="4295775"/>
          </a:xfrm>
        </p:spPr>
        <p:txBody>
          <a:bodyPr/>
          <a:lstStyle/>
          <a:p>
            <a:r>
              <a:rPr lang="en-US" dirty="0" smtClean="0"/>
              <a:t>It is an entity whose value does not changes during the execution.</a:t>
            </a:r>
          </a:p>
          <a:p>
            <a:r>
              <a:rPr lang="en-US" dirty="0" err="1" smtClean="0"/>
              <a:t>Eg</a:t>
            </a:r>
            <a:r>
              <a:rPr lang="en-US" dirty="0" smtClean="0"/>
              <a:t>: x=3</a:t>
            </a:r>
          </a:p>
          <a:p>
            <a:r>
              <a:rPr lang="en-US" dirty="0" smtClean="0"/>
              <a:t>Here 3 is a </a:t>
            </a:r>
            <a:r>
              <a:rPr lang="en-US" dirty="0" smtClean="0">
                <a:solidFill>
                  <a:srgbClr val="C00000"/>
                </a:solidFill>
              </a:rPr>
              <a:t>Literal constant</a:t>
            </a:r>
            <a:r>
              <a:rPr lang="en-US" dirty="0" smtClean="0"/>
              <a:t>.</a:t>
            </a:r>
          </a:p>
          <a:p>
            <a:r>
              <a:rPr lang="en-US" dirty="0" smtClean="0">
                <a:solidFill>
                  <a:srgbClr val="FF0000"/>
                </a:solidFill>
              </a:rPr>
              <a:t>Literals</a:t>
            </a:r>
            <a:r>
              <a:rPr lang="en-US" dirty="0" smtClean="0"/>
              <a:t> are fixed values (Constants) with out a name. e.g.  5,  ‘a’,   6.7</a:t>
            </a:r>
          </a:p>
          <a:p>
            <a:r>
              <a:rPr lang="en-US" dirty="0" smtClean="0">
                <a:solidFill>
                  <a:srgbClr val="FF0000"/>
                </a:solidFill>
              </a:rPr>
              <a:t>Named Constants</a:t>
            </a:r>
            <a:r>
              <a:rPr lang="en-US" dirty="0" smtClean="0"/>
              <a:t> are fixed Values with a name provided by a declaration using the keyword ‘</a:t>
            </a:r>
            <a:r>
              <a:rPr lang="en-US" dirty="0" err="1" smtClean="0"/>
              <a:t>const</a:t>
            </a:r>
            <a:r>
              <a:rPr lang="en-US" dirty="0" smtClean="0"/>
              <a:t>’ e.g.  </a:t>
            </a:r>
            <a:r>
              <a:rPr lang="en-US" dirty="0" err="1"/>
              <a:t>i</a:t>
            </a:r>
            <a:r>
              <a:rPr lang="en-US" dirty="0" err="1" smtClean="0"/>
              <a:t>nt</a:t>
            </a:r>
            <a:r>
              <a:rPr lang="en-US" dirty="0" smtClean="0"/>
              <a:t> </a:t>
            </a:r>
            <a:r>
              <a:rPr lang="en-US" dirty="0" err="1" smtClean="0"/>
              <a:t>const</a:t>
            </a:r>
            <a:r>
              <a:rPr lang="en-US" dirty="0" smtClean="0"/>
              <a:t> c =5;</a:t>
            </a:r>
          </a:p>
          <a:p>
            <a:r>
              <a:rPr lang="en-US" sz="3200" dirty="0" smtClean="0">
                <a:solidFill>
                  <a:srgbClr val="C00000"/>
                </a:solidFill>
              </a:rPr>
              <a:t>All constants represents memory locations with two attributes value and Name  &amp; Content</a:t>
            </a:r>
            <a:r>
              <a:rPr lang="en-US" sz="3200" dirty="0" smtClean="0">
                <a:solidFill>
                  <a:srgbClr val="C00000"/>
                </a:solidFill>
              </a:rPr>
              <a:t>.</a:t>
            </a:r>
            <a:endParaRPr lang="en-US" sz="3200" dirty="0" smtClean="0">
              <a:solidFill>
                <a:srgbClr val="C00000"/>
              </a:solidFill>
            </a:endParaRPr>
          </a:p>
        </p:txBody>
      </p:sp>
    </p:spTree>
    <p:extLst>
      <p:ext uri="{BB962C8B-B14F-4D97-AF65-F5344CB8AC3E}">
        <p14:creationId xmlns:p14="http://schemas.microsoft.com/office/powerpoint/2010/main" val="17968193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39501" y="307527"/>
            <a:ext cx="8342674" cy="3828526"/>
          </a:xfrm>
          <a:prstGeom prst="rect">
            <a:avLst/>
          </a:prstGeom>
        </p:spPr>
      </p:pic>
      <p:sp>
        <p:nvSpPr>
          <p:cNvPr id="2" name="TextBox 1"/>
          <p:cNvSpPr txBox="1"/>
          <p:nvPr/>
        </p:nvSpPr>
        <p:spPr>
          <a:xfrm>
            <a:off x="3277354" y="4345663"/>
            <a:ext cx="3988336" cy="461665"/>
          </a:xfrm>
          <a:prstGeom prst="rect">
            <a:avLst/>
          </a:prstGeom>
          <a:noFill/>
        </p:spPr>
        <p:txBody>
          <a:bodyPr wrap="none" rtlCol="0">
            <a:spAutoFit/>
          </a:bodyPr>
          <a:lstStyle/>
          <a:p>
            <a:r>
              <a:rPr lang="en-US" sz="2400" dirty="0" smtClean="0">
                <a:solidFill>
                  <a:srgbClr val="C00000"/>
                </a:solidFill>
              </a:rPr>
              <a:t>This is not part of C Language</a:t>
            </a:r>
            <a:endParaRPr lang="en-US" sz="2400" dirty="0">
              <a:solidFill>
                <a:srgbClr val="C00000"/>
              </a:solidFill>
            </a:endParaRPr>
          </a:p>
        </p:txBody>
      </p:sp>
      <p:sp>
        <p:nvSpPr>
          <p:cNvPr id="3" name="TextBox 2"/>
          <p:cNvSpPr txBox="1"/>
          <p:nvPr/>
        </p:nvSpPr>
        <p:spPr>
          <a:xfrm>
            <a:off x="2990850" y="5016939"/>
            <a:ext cx="4171950" cy="646331"/>
          </a:xfrm>
          <a:prstGeom prst="rect">
            <a:avLst/>
          </a:prstGeom>
          <a:noFill/>
        </p:spPr>
        <p:txBody>
          <a:bodyPr wrap="square" rtlCol="0">
            <a:spAutoFit/>
          </a:bodyPr>
          <a:lstStyle/>
          <a:p>
            <a:r>
              <a:rPr lang="en-US" dirty="0" smtClean="0">
                <a:solidFill>
                  <a:srgbClr val="C00000"/>
                </a:solidFill>
              </a:rPr>
              <a:t>Is it valid in a C program ?</a:t>
            </a:r>
          </a:p>
          <a:p>
            <a:r>
              <a:rPr lang="en-US" dirty="0" smtClean="0">
                <a:solidFill>
                  <a:srgbClr val="C00000"/>
                </a:solidFill>
              </a:rPr>
              <a:t>#define for  25</a:t>
            </a:r>
            <a:endParaRPr lang="en-US" dirty="0">
              <a:solidFill>
                <a:srgbClr val="C00000"/>
              </a:solidFill>
            </a:endParaRPr>
          </a:p>
        </p:txBody>
      </p:sp>
    </p:spTree>
    <p:extLst>
      <p:ext uri="{BB962C8B-B14F-4D97-AF65-F5344CB8AC3E}">
        <p14:creationId xmlns:p14="http://schemas.microsoft.com/office/powerpoint/2010/main" val="38664532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Is it possible to use keywords as Symbolic Name(macro name)?</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The answer is </a:t>
            </a:r>
            <a:r>
              <a:rPr lang="en-US" dirty="0" smtClean="0">
                <a:solidFill>
                  <a:srgbClr val="FF0000"/>
                </a:solidFill>
              </a:rPr>
              <a:t>Yes</a:t>
            </a:r>
            <a:r>
              <a:rPr lang="en-US" dirty="0" smtClean="0"/>
              <a:t>. Because all macros are processed by preprocessor before the translation.</a:t>
            </a:r>
          </a:p>
          <a:p>
            <a:r>
              <a:rPr lang="en-US" dirty="0" smtClean="0"/>
              <a:t>The limitation of this  is  </a:t>
            </a:r>
            <a:r>
              <a:rPr lang="en-US" dirty="0" smtClean="0">
                <a:solidFill>
                  <a:srgbClr val="FF0000"/>
                </a:solidFill>
              </a:rPr>
              <a:t>we can’t use the keyword in the program</a:t>
            </a:r>
            <a:r>
              <a:rPr lang="en-US" dirty="0" smtClean="0"/>
              <a:t>. Because all appearance of macro names </a:t>
            </a:r>
            <a:r>
              <a:rPr lang="en-US" dirty="0" smtClean="0">
                <a:solidFill>
                  <a:srgbClr val="FF0000"/>
                </a:solidFill>
              </a:rPr>
              <a:t>except comments and string constants </a:t>
            </a:r>
            <a:r>
              <a:rPr lang="en-US" dirty="0" smtClean="0"/>
              <a:t>are replaced by the text substitution of macro body by processor </a:t>
            </a:r>
            <a:r>
              <a:rPr lang="en-US" dirty="0" smtClean="0">
                <a:solidFill>
                  <a:srgbClr val="FF0000"/>
                </a:solidFill>
              </a:rPr>
              <a:t>before translation</a:t>
            </a:r>
            <a:r>
              <a:rPr lang="en-US" dirty="0" smtClean="0"/>
              <a:t>.</a:t>
            </a:r>
            <a:endParaRPr lang="en-US" dirty="0"/>
          </a:p>
        </p:txBody>
      </p:sp>
    </p:spTree>
    <p:extLst>
      <p:ext uri="{BB962C8B-B14F-4D97-AF65-F5344CB8AC3E}">
        <p14:creationId xmlns:p14="http://schemas.microsoft.com/office/powerpoint/2010/main" val="38407493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838200" y="365126"/>
            <a:ext cx="10515600" cy="977900"/>
          </a:xfrm>
        </p:spPr>
        <p:txBody>
          <a:bodyPr/>
          <a:lstStyle/>
          <a:p>
            <a:pPr eaLnBrk="1" hangingPunct="1"/>
            <a:r>
              <a:rPr lang="en-US" dirty="0" smtClean="0">
                <a:solidFill>
                  <a:srgbClr val="FF0000"/>
                </a:solidFill>
              </a:rPr>
              <a:t>Literals or Constant</a:t>
            </a:r>
            <a:r>
              <a:rPr lang="en-US" dirty="0" smtClean="0">
                <a:solidFill>
                  <a:srgbClr val="FF0000"/>
                </a:solidFill>
              </a:rPr>
              <a:t>s</a:t>
            </a:r>
            <a:r>
              <a:rPr lang="en-US" dirty="0" smtClean="0"/>
              <a:t> </a:t>
            </a:r>
            <a:endParaRPr lang="en-US" dirty="0" smtClean="0"/>
          </a:p>
        </p:txBody>
      </p:sp>
      <p:sp>
        <p:nvSpPr>
          <p:cNvPr id="3" name="Content Placeholder 2"/>
          <p:cNvSpPr>
            <a:spLocks noGrp="1"/>
          </p:cNvSpPr>
          <p:nvPr>
            <p:ph idx="1"/>
          </p:nvPr>
        </p:nvSpPr>
        <p:spPr>
          <a:xfrm>
            <a:off x="295275" y="1343025"/>
            <a:ext cx="11058525" cy="4833938"/>
          </a:xfrm>
        </p:spPr>
        <p:txBody>
          <a:bodyPr/>
          <a:lstStyle/>
          <a:p>
            <a:pPr eaLnBrk="1" hangingPunct="1"/>
            <a:r>
              <a:rPr lang="en-US" dirty="0" smtClean="0"/>
              <a:t>The entity which do not change throughout the execution are called constants.</a:t>
            </a:r>
          </a:p>
          <a:p>
            <a:pPr eaLnBrk="1" hangingPunct="1"/>
            <a:r>
              <a:rPr lang="en-US" dirty="0" smtClean="0"/>
              <a:t>Types of constants:</a:t>
            </a:r>
          </a:p>
          <a:p>
            <a:pPr lvl="1" eaLnBrk="1" hangingPunct="1"/>
            <a:r>
              <a:rPr lang="en-US" dirty="0" smtClean="0"/>
              <a:t>Integer constant</a:t>
            </a:r>
          </a:p>
          <a:p>
            <a:pPr lvl="1" eaLnBrk="1" hangingPunct="1"/>
            <a:r>
              <a:rPr lang="en-US" dirty="0" smtClean="0"/>
              <a:t>Character constant</a:t>
            </a:r>
          </a:p>
          <a:p>
            <a:pPr lvl="1" eaLnBrk="1" hangingPunct="1"/>
            <a:r>
              <a:rPr lang="en-US" dirty="0" smtClean="0"/>
              <a:t>Floating point constants </a:t>
            </a:r>
          </a:p>
          <a:p>
            <a:pPr lvl="1" eaLnBrk="1" hangingPunct="1"/>
            <a:r>
              <a:rPr lang="en-US" dirty="0" smtClean="0"/>
              <a:t>String constants</a:t>
            </a:r>
          </a:p>
          <a:p>
            <a:pPr eaLnBrk="1" hangingPunct="1"/>
            <a:endParaRPr lang="en-US" dirty="0" smtClean="0"/>
          </a:p>
          <a:p>
            <a:pPr eaLnBrk="1" hangingPunct="1"/>
            <a:endParaRPr lang="en-US" dirty="0" smtClean="0"/>
          </a:p>
        </p:txBody>
      </p:sp>
      <p:grpSp>
        <p:nvGrpSpPr>
          <p:cNvPr id="2" name="Group 8"/>
          <p:cNvGrpSpPr>
            <a:grpSpLocks/>
          </p:cNvGrpSpPr>
          <p:nvPr/>
        </p:nvGrpSpPr>
        <p:grpSpPr bwMode="auto">
          <a:xfrm>
            <a:off x="5753099" y="4124326"/>
            <a:ext cx="5095875" cy="1991054"/>
            <a:chOff x="4114800" y="4953000"/>
            <a:chExt cx="4953000" cy="2056949"/>
          </a:xfrm>
        </p:grpSpPr>
        <p:grpSp>
          <p:nvGrpSpPr>
            <p:cNvPr id="4" name="Group 13"/>
            <p:cNvGrpSpPr>
              <a:grpSpLocks/>
            </p:cNvGrpSpPr>
            <p:nvPr/>
          </p:nvGrpSpPr>
          <p:grpSpPr bwMode="auto">
            <a:xfrm>
              <a:off x="4114800" y="4953000"/>
              <a:ext cx="4953000" cy="1295400"/>
              <a:chOff x="4114800" y="4783694"/>
              <a:chExt cx="4953000" cy="1464706"/>
            </a:xfrm>
          </p:grpSpPr>
          <p:sp>
            <p:nvSpPr>
              <p:cNvPr id="11" name="Rounded Rectangle 10"/>
              <p:cNvSpPr/>
              <p:nvPr/>
            </p:nvSpPr>
            <p:spPr>
              <a:xfrm>
                <a:off x="4598988" y="5278896"/>
                <a:ext cx="4468812" cy="968873"/>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defRPr/>
                </a:pPr>
                <a:endParaRPr lang="en-US" dirty="0"/>
              </a:p>
            </p:txBody>
          </p:sp>
          <p:pic>
            <p:nvPicPr>
              <p:cNvPr id="16392" name="Picture 2" descr="C:\Program Files (x86)\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0" y="4783694"/>
                <a:ext cx="685800" cy="70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90" name="TextBox 14"/>
            <p:cNvSpPr txBox="1">
              <a:spLocks noChangeArrowheads="1"/>
            </p:cNvSpPr>
            <p:nvPr/>
          </p:nvSpPr>
          <p:spPr bwMode="auto">
            <a:xfrm>
              <a:off x="4648200" y="5410200"/>
              <a:ext cx="4343400" cy="159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dirty="0">
                  <a:latin typeface="Calibri" panose="020F0502020204030204" pitchFamily="34" charset="0"/>
                </a:rPr>
                <a:t>Name</a:t>
              </a:r>
              <a:r>
                <a:rPr lang="en-US" dirty="0">
                  <a:latin typeface="Calibri" panose="020F0502020204030204" pitchFamily="34" charset="0"/>
                </a:rPr>
                <a:t> of person remains same through out the life, example: Amit, </a:t>
              </a:r>
              <a:r>
                <a:rPr lang="en-US" dirty="0" err="1">
                  <a:latin typeface="Calibri" panose="020F0502020204030204" pitchFamily="34" charset="0"/>
                </a:rPr>
                <a:t>Shubnam</a:t>
              </a:r>
              <a:r>
                <a:rPr lang="en-US" dirty="0">
                  <a:latin typeface="Calibri" panose="020F0502020204030204" pitchFamily="34" charset="0"/>
                </a:rPr>
                <a:t>, etc.</a:t>
              </a:r>
            </a:p>
            <a:p>
              <a:pPr eaLnBrk="1" hangingPunct="1"/>
              <a:endParaRPr lang="en-US" dirty="0">
                <a:latin typeface="Calibri" panose="020F0502020204030204" pitchFamily="34" charset="0"/>
              </a:endParaRPr>
            </a:p>
          </p:txBody>
        </p:sp>
      </p:grpSp>
    </p:spTree>
    <p:extLst>
      <p:ext uri="{BB962C8B-B14F-4D97-AF65-F5344CB8AC3E}">
        <p14:creationId xmlns:p14="http://schemas.microsoft.com/office/powerpoint/2010/main" val="7215724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1178" y="1133475"/>
            <a:ext cx="9800046" cy="3387725"/>
          </a:xfrm>
          <a:prstGeom prst="rect">
            <a:avLst/>
          </a:prstGeom>
        </p:spPr>
      </p:pic>
      <p:sp>
        <p:nvSpPr>
          <p:cNvPr id="3" name="TextBox 2"/>
          <p:cNvSpPr txBox="1"/>
          <p:nvPr/>
        </p:nvSpPr>
        <p:spPr>
          <a:xfrm>
            <a:off x="1866900" y="98425"/>
            <a:ext cx="8385309" cy="923330"/>
          </a:xfrm>
          <a:prstGeom prst="rect">
            <a:avLst/>
          </a:prstGeom>
          <a:noFill/>
        </p:spPr>
        <p:txBody>
          <a:bodyPr wrap="none" rtlCol="0">
            <a:spAutoFit/>
          </a:bodyPr>
          <a:lstStyle/>
          <a:p>
            <a:r>
              <a:rPr lang="en-US" sz="5400" dirty="0" smtClean="0">
                <a:solidFill>
                  <a:srgbClr val="C00000"/>
                </a:solidFill>
              </a:rPr>
              <a:t>Types of Literals or Constants</a:t>
            </a:r>
            <a:endParaRPr lang="en-US" sz="5400" dirty="0">
              <a:solidFill>
                <a:srgbClr val="C00000"/>
              </a:solidFill>
            </a:endParaRPr>
          </a:p>
        </p:txBody>
      </p:sp>
      <p:sp>
        <p:nvSpPr>
          <p:cNvPr id="4" name="TextBox 3"/>
          <p:cNvSpPr txBox="1"/>
          <p:nvPr/>
        </p:nvSpPr>
        <p:spPr>
          <a:xfrm>
            <a:off x="1466849" y="4781550"/>
            <a:ext cx="9782175" cy="954107"/>
          </a:xfrm>
          <a:prstGeom prst="rect">
            <a:avLst/>
          </a:prstGeom>
          <a:noFill/>
        </p:spPr>
        <p:txBody>
          <a:bodyPr wrap="square" rtlCol="0">
            <a:spAutoFit/>
          </a:bodyPr>
          <a:lstStyle/>
          <a:p>
            <a:r>
              <a:rPr lang="en-US" sz="2800" dirty="0" smtClean="0">
                <a:solidFill>
                  <a:srgbClr val="C00000"/>
                </a:solidFill>
              </a:rPr>
              <a:t>All Backslash constants are under Single character Constants</a:t>
            </a:r>
          </a:p>
          <a:p>
            <a:r>
              <a:rPr lang="en-US" sz="2800" dirty="0">
                <a:solidFill>
                  <a:srgbClr val="C00000"/>
                </a:solidFill>
              </a:rPr>
              <a:t> </a:t>
            </a:r>
            <a:r>
              <a:rPr lang="en-US" sz="2800" dirty="0" smtClean="0">
                <a:solidFill>
                  <a:srgbClr val="C00000"/>
                </a:solidFill>
              </a:rPr>
              <a:t>E.g.   ‘\n’,    ‘\005’</a:t>
            </a:r>
            <a:endParaRPr lang="en-US" sz="2800" dirty="0">
              <a:solidFill>
                <a:srgbClr val="C00000"/>
              </a:solidFill>
            </a:endParaRPr>
          </a:p>
        </p:txBody>
      </p:sp>
    </p:spTree>
    <p:extLst>
      <p:ext uri="{BB962C8B-B14F-4D97-AF65-F5344CB8AC3E}">
        <p14:creationId xmlns:p14="http://schemas.microsoft.com/office/powerpoint/2010/main" val="39442991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274638"/>
            <a:ext cx="8229600" cy="868362"/>
          </a:xfrm>
        </p:spPr>
        <p:txBody>
          <a:bodyPr/>
          <a:lstStyle/>
          <a:p>
            <a:r>
              <a:rPr lang="en-US" dirty="0" smtClean="0">
                <a:solidFill>
                  <a:srgbClr val="C00000"/>
                </a:solidFill>
              </a:rPr>
              <a:t>Numeric constants</a:t>
            </a:r>
          </a:p>
        </p:txBody>
      </p:sp>
      <p:sp>
        <p:nvSpPr>
          <p:cNvPr id="35843" name="Rectangle 3"/>
          <p:cNvSpPr>
            <a:spLocks noGrp="1" noChangeArrowheads="1"/>
          </p:cNvSpPr>
          <p:nvPr>
            <p:ph type="body" idx="1"/>
          </p:nvPr>
        </p:nvSpPr>
        <p:spPr>
          <a:xfrm>
            <a:off x="276225" y="990601"/>
            <a:ext cx="11249025" cy="4762499"/>
          </a:xfrm>
        </p:spPr>
        <p:txBody>
          <a:bodyPr/>
          <a:lstStyle/>
          <a:p>
            <a:pPr>
              <a:buFontTx/>
              <a:buNone/>
            </a:pPr>
            <a:r>
              <a:rPr lang="en-US" b="1" i="1" dirty="0" smtClean="0"/>
              <a:t>Integer constants</a:t>
            </a:r>
          </a:p>
          <a:p>
            <a:r>
              <a:rPr lang="en-US" dirty="0" smtClean="0"/>
              <a:t>It is formed using a sequence of digits.</a:t>
            </a:r>
          </a:p>
          <a:p>
            <a:pPr lvl="1">
              <a:buFontTx/>
              <a:buNone/>
            </a:pPr>
            <a:r>
              <a:rPr lang="en-US" dirty="0" smtClean="0"/>
              <a:t>Decimal	- 0 to 9 .</a:t>
            </a:r>
          </a:p>
          <a:p>
            <a:pPr lvl="1">
              <a:buFontTx/>
              <a:buNone/>
            </a:pPr>
            <a:r>
              <a:rPr lang="en-US" dirty="0" smtClean="0"/>
              <a:t>Octal	- 0 to 7.</a:t>
            </a:r>
          </a:p>
          <a:p>
            <a:pPr lvl="1">
              <a:buFontTx/>
              <a:buNone/>
            </a:pPr>
            <a:r>
              <a:rPr lang="en-US" dirty="0" err="1" smtClean="0"/>
              <a:t>Hexa</a:t>
            </a:r>
            <a:r>
              <a:rPr lang="en-US" dirty="0" smtClean="0"/>
              <a:t>	- 0 to 9 ,A to F </a:t>
            </a:r>
          </a:p>
          <a:p>
            <a:pPr lvl="1">
              <a:buFontTx/>
              <a:buNone/>
            </a:pPr>
            <a:endParaRPr lang="en-US" dirty="0" smtClean="0"/>
          </a:p>
          <a:p>
            <a:pPr>
              <a:buFontTx/>
              <a:buNone/>
            </a:pPr>
            <a:r>
              <a:rPr lang="en-US" dirty="0" smtClean="0"/>
              <a:t>	</a:t>
            </a:r>
            <a:r>
              <a:rPr lang="en-US" dirty="0" err="1" smtClean="0"/>
              <a:t>Eg</a:t>
            </a:r>
            <a:r>
              <a:rPr lang="en-US" dirty="0" smtClean="0"/>
              <a:t>: 10,75 etc.</a:t>
            </a:r>
          </a:p>
        </p:txBody>
      </p:sp>
    </p:spTree>
    <p:extLst>
      <p:ext uri="{BB962C8B-B14F-4D97-AF65-F5344CB8AC3E}">
        <p14:creationId xmlns:p14="http://schemas.microsoft.com/office/powerpoint/2010/main" val="2385308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Features of C Language"/>
          <p:cNvPicPr>
            <a:picLocks noChangeAspect="1" noChangeArrowheads="1"/>
          </p:cNvPicPr>
          <p:nvPr/>
        </p:nvPicPr>
        <p:blipFill>
          <a:blip r:embed="rId2"/>
          <a:srcRect/>
          <a:stretch>
            <a:fillRect/>
          </a:stretch>
        </p:blipFill>
        <p:spPr bwMode="auto">
          <a:xfrm>
            <a:off x="155575" y="176808"/>
            <a:ext cx="11740638" cy="5817592"/>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20700" y="146050"/>
            <a:ext cx="9588500" cy="814388"/>
          </a:xfrm>
        </p:spPr>
        <p:txBody>
          <a:bodyPr/>
          <a:lstStyle/>
          <a:p>
            <a:r>
              <a:rPr lang="en-US" sz="4000" b="1" dirty="0">
                <a:solidFill>
                  <a:srgbClr val="C00000"/>
                </a:solidFill>
              </a:rPr>
              <a:t>Rules for defining Integer Constant</a:t>
            </a:r>
          </a:p>
        </p:txBody>
      </p:sp>
      <p:sp>
        <p:nvSpPr>
          <p:cNvPr id="36867" name="Rectangle 3"/>
          <p:cNvSpPr>
            <a:spLocks noGrp="1" noChangeArrowheads="1"/>
          </p:cNvSpPr>
          <p:nvPr>
            <p:ph type="body" idx="1"/>
          </p:nvPr>
        </p:nvSpPr>
        <p:spPr>
          <a:xfrm>
            <a:off x="247650" y="960437"/>
            <a:ext cx="10629900" cy="4592637"/>
          </a:xfrm>
        </p:spPr>
        <p:txBody>
          <a:bodyPr/>
          <a:lstStyle/>
          <a:p>
            <a:r>
              <a:rPr lang="en-US" dirty="0" smtClean="0"/>
              <a:t>It must have at least one digit.</a:t>
            </a:r>
          </a:p>
          <a:p>
            <a:r>
              <a:rPr lang="en-US" dirty="0" smtClean="0"/>
              <a:t>Decimal point are not allowed.</a:t>
            </a:r>
          </a:p>
          <a:p>
            <a:r>
              <a:rPr lang="en-US" dirty="0" smtClean="0"/>
              <a:t>No blank space or commas are allowed.</a:t>
            </a:r>
          </a:p>
          <a:p>
            <a:r>
              <a:rPr lang="en-US" dirty="0" smtClean="0"/>
              <a:t>It can be either positive or negative. </a:t>
            </a:r>
            <a:r>
              <a:rPr lang="en-US" dirty="0" err="1" smtClean="0"/>
              <a:t>Etc</a:t>
            </a:r>
            <a:r>
              <a:rPr lang="en-US" dirty="0" smtClean="0"/>
              <a:t>,.</a:t>
            </a:r>
          </a:p>
          <a:p>
            <a:r>
              <a:rPr lang="en-US" dirty="0" smtClean="0"/>
              <a:t>The allowable prefix is – and suffix is l or L to indicate </a:t>
            </a:r>
          </a:p>
          <a:p>
            <a:pPr marL="0" indent="0">
              <a:buNone/>
            </a:pPr>
            <a:r>
              <a:rPr lang="en-US" dirty="0" smtClean="0"/>
              <a:t>Long integer.</a:t>
            </a:r>
          </a:p>
          <a:p>
            <a:pPr marL="0" indent="0">
              <a:buNone/>
            </a:pPr>
            <a:r>
              <a:rPr lang="en-US" dirty="0"/>
              <a:t> </a:t>
            </a:r>
            <a:r>
              <a:rPr lang="en-US" dirty="0" smtClean="0"/>
              <a:t> e.g.   -123l,   12L</a:t>
            </a:r>
          </a:p>
        </p:txBody>
      </p:sp>
    </p:spTree>
    <p:extLst>
      <p:ext uri="{BB962C8B-B14F-4D97-AF65-F5344CB8AC3E}">
        <p14:creationId xmlns:p14="http://schemas.microsoft.com/office/powerpoint/2010/main" val="4428419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981200" y="274638"/>
            <a:ext cx="8229600" cy="868362"/>
          </a:xfrm>
        </p:spPr>
        <p:txBody>
          <a:bodyPr/>
          <a:lstStyle/>
          <a:p>
            <a:r>
              <a:rPr lang="en-US" b="1" dirty="0" smtClean="0">
                <a:solidFill>
                  <a:srgbClr val="C00000"/>
                </a:solidFill>
              </a:rPr>
              <a:t>Numeric constants</a:t>
            </a:r>
          </a:p>
        </p:txBody>
      </p:sp>
      <p:sp>
        <p:nvSpPr>
          <p:cNvPr id="37891" name="Rectangle 3"/>
          <p:cNvSpPr>
            <a:spLocks noGrp="1" noChangeArrowheads="1"/>
          </p:cNvSpPr>
          <p:nvPr>
            <p:ph type="body" idx="1"/>
          </p:nvPr>
        </p:nvSpPr>
        <p:spPr>
          <a:xfrm>
            <a:off x="219075" y="990601"/>
            <a:ext cx="11772900" cy="5135563"/>
          </a:xfrm>
        </p:spPr>
        <p:txBody>
          <a:bodyPr/>
          <a:lstStyle/>
          <a:p>
            <a:pPr>
              <a:buFontTx/>
              <a:buNone/>
            </a:pPr>
            <a:endParaRPr lang="en-US" dirty="0" smtClean="0"/>
          </a:p>
          <a:p>
            <a:pPr>
              <a:buFontTx/>
              <a:buNone/>
            </a:pPr>
            <a:r>
              <a:rPr lang="en-US" b="1" i="1" dirty="0" smtClean="0"/>
              <a:t>Real constants</a:t>
            </a:r>
          </a:p>
          <a:p>
            <a:r>
              <a:rPr lang="en-US" dirty="0" smtClean="0"/>
              <a:t>It is formed using a sequence of digits but it contain decimal point.</a:t>
            </a:r>
          </a:p>
          <a:p>
            <a:r>
              <a:rPr lang="en-US" dirty="0" smtClean="0"/>
              <a:t>length, height, price distance measured in real number </a:t>
            </a:r>
          </a:p>
          <a:p>
            <a:pPr>
              <a:buFontTx/>
              <a:buNone/>
            </a:pPr>
            <a:r>
              <a:rPr lang="en-US" dirty="0" smtClean="0"/>
              <a:t>    </a:t>
            </a:r>
            <a:r>
              <a:rPr lang="en-US" dirty="0" err="1" smtClean="0"/>
              <a:t>Eg</a:t>
            </a:r>
            <a:r>
              <a:rPr lang="en-US" dirty="0" smtClean="0"/>
              <a:t>: 2.5, 5.11, etc.</a:t>
            </a:r>
          </a:p>
          <a:p>
            <a:r>
              <a:rPr lang="en-US" dirty="0" smtClean="0"/>
              <a:t>The data type is double.</a:t>
            </a:r>
          </a:p>
          <a:p>
            <a:r>
              <a:rPr lang="en-US" dirty="0" smtClean="0"/>
              <a:t>Two Notations namely Scientific or floating point used</a:t>
            </a:r>
          </a:p>
          <a:p>
            <a:pPr marL="0" indent="0">
              <a:buNone/>
            </a:pPr>
            <a:r>
              <a:rPr lang="en-US" dirty="0" smtClean="0"/>
              <a:t> </a:t>
            </a:r>
            <a:r>
              <a:rPr lang="en-US" dirty="0" err="1" smtClean="0"/>
              <a:t>eg</a:t>
            </a:r>
            <a:r>
              <a:rPr lang="en-US" dirty="0" smtClean="0"/>
              <a:t>:   1.2e-7,  1.0000006</a:t>
            </a:r>
          </a:p>
        </p:txBody>
      </p:sp>
    </p:spTree>
    <p:extLst>
      <p:ext uri="{BB962C8B-B14F-4D97-AF65-F5344CB8AC3E}">
        <p14:creationId xmlns:p14="http://schemas.microsoft.com/office/powerpoint/2010/main" val="7317177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b="1" dirty="0" smtClean="0">
                <a:solidFill>
                  <a:srgbClr val="C00000"/>
                </a:solidFill>
              </a:rPr>
              <a:t>Character constants</a:t>
            </a:r>
          </a:p>
        </p:txBody>
      </p:sp>
      <p:sp>
        <p:nvSpPr>
          <p:cNvPr id="38915" name="Rectangle 3"/>
          <p:cNvSpPr>
            <a:spLocks noGrp="1" noChangeArrowheads="1"/>
          </p:cNvSpPr>
          <p:nvPr>
            <p:ph type="body" idx="1"/>
          </p:nvPr>
        </p:nvSpPr>
        <p:spPr>
          <a:xfrm>
            <a:off x="85725" y="1690688"/>
            <a:ext cx="12020550" cy="3348037"/>
          </a:xfrm>
        </p:spPr>
        <p:txBody>
          <a:bodyPr/>
          <a:lstStyle/>
          <a:p>
            <a:pPr>
              <a:buFontTx/>
              <a:buNone/>
            </a:pPr>
            <a:r>
              <a:rPr lang="en-US" b="1" i="1" dirty="0" smtClean="0">
                <a:solidFill>
                  <a:srgbClr val="002060"/>
                </a:solidFill>
              </a:rPr>
              <a:t>Single character constant</a:t>
            </a:r>
          </a:p>
          <a:p>
            <a:pPr lvl="1"/>
            <a:r>
              <a:rPr lang="en-US" dirty="0" smtClean="0">
                <a:solidFill>
                  <a:srgbClr val="002060"/>
                </a:solidFill>
              </a:rPr>
              <a:t>A character constant is a single character they also represented with single digit or a single special symbol which is enclosed in single quotes.</a:t>
            </a:r>
          </a:p>
          <a:p>
            <a:pPr lvl="1"/>
            <a:r>
              <a:rPr lang="en-US" sz="3600" dirty="0">
                <a:solidFill>
                  <a:srgbClr val="002060"/>
                </a:solidFill>
              </a:rPr>
              <a:t> </a:t>
            </a:r>
            <a:r>
              <a:rPr lang="en-US" sz="3600" dirty="0" err="1">
                <a:solidFill>
                  <a:srgbClr val="002060"/>
                </a:solidFill>
              </a:rPr>
              <a:t>Eg</a:t>
            </a:r>
            <a:r>
              <a:rPr lang="en-US" sz="3600" dirty="0">
                <a:solidFill>
                  <a:srgbClr val="002060"/>
                </a:solidFill>
              </a:rPr>
              <a:t>: ‘a’, ‘8’,’_’etc.</a:t>
            </a:r>
            <a:r>
              <a:rPr lang="en-US" dirty="0">
                <a:solidFill>
                  <a:srgbClr val="002060"/>
                </a:solidFill>
              </a:rPr>
              <a:t> </a:t>
            </a:r>
            <a:endParaRPr lang="en-US" dirty="0" smtClean="0">
              <a:solidFill>
                <a:srgbClr val="002060"/>
              </a:solidFill>
            </a:endParaRPr>
          </a:p>
          <a:p>
            <a:pPr lvl="1"/>
            <a:r>
              <a:rPr lang="en-US" dirty="0" smtClean="0">
                <a:solidFill>
                  <a:srgbClr val="002060"/>
                </a:solidFill>
              </a:rPr>
              <a:t>It includes ALL Backslash Characters</a:t>
            </a:r>
          </a:p>
          <a:p>
            <a:pPr lvl="1"/>
            <a:r>
              <a:rPr lang="en-US" dirty="0" smtClean="0">
                <a:solidFill>
                  <a:srgbClr val="002060"/>
                </a:solidFill>
              </a:rPr>
              <a:t>E.g. ‘\n’, </a:t>
            </a:r>
            <a:endParaRPr lang="en-US" dirty="0">
              <a:solidFill>
                <a:srgbClr val="002060"/>
              </a:solidFill>
            </a:endParaRPr>
          </a:p>
        </p:txBody>
      </p:sp>
    </p:spTree>
    <p:extLst>
      <p:ext uri="{BB962C8B-B14F-4D97-AF65-F5344CB8AC3E}">
        <p14:creationId xmlns:p14="http://schemas.microsoft.com/office/powerpoint/2010/main" val="36473267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r>
              <a:rPr lang="en-US" sz="6000" b="1" i="1" dirty="0">
                <a:solidFill>
                  <a:srgbClr val="C00000"/>
                </a:solidFill>
              </a:rPr>
              <a:t>String </a:t>
            </a:r>
            <a:r>
              <a:rPr lang="en-US" sz="6000" b="1" i="1" dirty="0" smtClean="0">
                <a:solidFill>
                  <a:srgbClr val="C00000"/>
                </a:solidFill>
              </a:rPr>
              <a:t>constants</a:t>
            </a:r>
            <a:endParaRPr lang="en-US" sz="6000" b="1" dirty="0" smtClean="0">
              <a:solidFill>
                <a:srgbClr val="C00000"/>
              </a:solidFill>
            </a:endParaRPr>
          </a:p>
        </p:txBody>
      </p:sp>
      <p:sp>
        <p:nvSpPr>
          <p:cNvPr id="39939" name="Rectangle 3"/>
          <p:cNvSpPr>
            <a:spLocks noGrp="1" noChangeArrowheads="1"/>
          </p:cNvSpPr>
          <p:nvPr>
            <p:ph type="body" idx="1"/>
          </p:nvPr>
        </p:nvSpPr>
        <p:spPr>
          <a:xfrm>
            <a:off x="95249" y="1690688"/>
            <a:ext cx="11915775" cy="4486275"/>
          </a:xfrm>
        </p:spPr>
        <p:txBody>
          <a:bodyPr/>
          <a:lstStyle/>
          <a:p>
            <a:r>
              <a:rPr lang="en-US" dirty="0" smtClean="0"/>
              <a:t>String </a:t>
            </a:r>
            <a:r>
              <a:rPr lang="en-US" dirty="0"/>
              <a:t>constant are sequence of characters enclosed with in double quote.</a:t>
            </a:r>
          </a:p>
          <a:p>
            <a:r>
              <a:rPr lang="en-US" dirty="0" err="1"/>
              <a:t>Eg</a:t>
            </a:r>
            <a:r>
              <a:rPr lang="en-US" dirty="0"/>
              <a:t>: “Hello” ,”444”,”a” </a:t>
            </a:r>
            <a:r>
              <a:rPr lang="en-US" dirty="0" err="1"/>
              <a:t>etc</a:t>
            </a:r>
            <a:r>
              <a:rPr lang="en-US" dirty="0" smtClean="0"/>
              <a:t>,.</a:t>
            </a:r>
          </a:p>
          <a:p>
            <a:r>
              <a:rPr lang="en-US" dirty="0" smtClean="0"/>
              <a:t>Null Character terminated Strings</a:t>
            </a:r>
            <a:endParaRPr lang="en-US" dirty="0"/>
          </a:p>
          <a:p>
            <a:pPr marL="0" indent="0">
              <a:buNone/>
            </a:pPr>
            <a:endParaRPr lang="en-US" dirty="0" smtClean="0"/>
          </a:p>
        </p:txBody>
      </p:sp>
    </p:spTree>
    <p:extLst>
      <p:ext uri="{BB962C8B-B14F-4D97-AF65-F5344CB8AC3E}">
        <p14:creationId xmlns:p14="http://schemas.microsoft.com/office/powerpoint/2010/main" val="29991463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3438525" y="80745"/>
            <a:ext cx="4953000" cy="646331"/>
          </a:xfrm>
        </p:spPr>
        <p:txBody>
          <a:bodyPr>
            <a:spAutoFit/>
          </a:bodyPr>
          <a:lstStyle/>
          <a:p>
            <a:pPr eaLnBrk="1" hangingPunct="1"/>
            <a:r>
              <a:rPr lang="en-US" sz="4000" dirty="0">
                <a:solidFill>
                  <a:srgbClr val="FF0000"/>
                </a:solidFill>
                <a:latin typeface="Arial" panose="020B0604020202020204" pitchFamily="34" charset="0"/>
                <a:cs typeface="Arial" panose="020B0604020202020204" pitchFamily="34" charset="0"/>
              </a:rPr>
              <a:t>C IDENTIFIERS</a:t>
            </a:r>
          </a:p>
        </p:txBody>
      </p:sp>
      <p:sp>
        <p:nvSpPr>
          <p:cNvPr id="5123" name="Subtitle 2"/>
          <p:cNvSpPr>
            <a:spLocks noGrp="1"/>
          </p:cNvSpPr>
          <p:nvPr>
            <p:ph type="subTitle" idx="1"/>
          </p:nvPr>
        </p:nvSpPr>
        <p:spPr>
          <a:xfrm>
            <a:off x="133350" y="727076"/>
            <a:ext cx="11982449" cy="5387116"/>
          </a:xfrm>
        </p:spPr>
        <p:txBody>
          <a:bodyPr wrap="square">
            <a:spAutoFit/>
          </a:bodyPr>
          <a:lstStyle/>
          <a:p>
            <a:pPr marL="342900" indent="-342900" algn="l">
              <a:buFont typeface="Calibri" panose="020F0502020204030204" pitchFamily="34" charset="0"/>
              <a:buAutoNum type="arabicPeriod"/>
            </a:pPr>
            <a:r>
              <a:rPr lang="en-US" dirty="0">
                <a:solidFill>
                  <a:srgbClr val="002060"/>
                </a:solidFill>
                <a:latin typeface="Arial" panose="020B0604020202020204" pitchFamily="34" charset="0"/>
                <a:cs typeface="Arial" panose="020B0604020202020204" pitchFamily="34" charset="0"/>
              </a:rPr>
              <a:t>Is a </a:t>
            </a:r>
            <a:r>
              <a:rPr lang="en-US" u="sng" dirty="0">
                <a:solidFill>
                  <a:srgbClr val="002060"/>
                </a:solidFill>
                <a:latin typeface="Arial" panose="020B0604020202020204" pitchFamily="34" charset="0"/>
                <a:cs typeface="Arial" panose="020B0604020202020204" pitchFamily="34" charset="0"/>
              </a:rPr>
              <a:t>unique name</a:t>
            </a:r>
            <a:r>
              <a:rPr lang="en-US" dirty="0">
                <a:solidFill>
                  <a:srgbClr val="002060"/>
                </a:solidFill>
                <a:latin typeface="Arial" panose="020B0604020202020204" pitchFamily="34" charset="0"/>
                <a:cs typeface="Arial" panose="020B0604020202020204" pitchFamily="34" charset="0"/>
              </a:rPr>
              <a:t> that simply </a:t>
            </a:r>
            <a:r>
              <a:rPr lang="en-US" u="sng" dirty="0">
                <a:solidFill>
                  <a:srgbClr val="002060"/>
                </a:solidFill>
                <a:latin typeface="Arial" panose="020B0604020202020204" pitchFamily="34" charset="0"/>
                <a:cs typeface="Arial" panose="020B0604020202020204" pitchFamily="34" charset="0"/>
              </a:rPr>
              <a:t>references to memory locations</a:t>
            </a:r>
            <a:r>
              <a:rPr lang="en-US" dirty="0">
                <a:solidFill>
                  <a:srgbClr val="002060"/>
                </a:solidFill>
                <a:latin typeface="Arial" panose="020B0604020202020204" pitchFamily="34" charset="0"/>
                <a:cs typeface="Arial" panose="020B0604020202020204" pitchFamily="34" charset="0"/>
              </a:rPr>
              <a:t>, which can </a:t>
            </a:r>
            <a:r>
              <a:rPr lang="en-US" u="sng" dirty="0">
                <a:solidFill>
                  <a:srgbClr val="002060"/>
                </a:solidFill>
                <a:latin typeface="Arial" panose="020B0604020202020204" pitchFamily="34" charset="0"/>
                <a:cs typeface="Arial" panose="020B0604020202020204" pitchFamily="34" charset="0"/>
              </a:rPr>
              <a:t>hold values</a:t>
            </a:r>
            <a:r>
              <a:rPr lang="en-US" dirty="0">
                <a:solidFill>
                  <a:srgbClr val="002060"/>
                </a:solidFill>
                <a:latin typeface="Arial" panose="020B0604020202020204" pitchFamily="34" charset="0"/>
                <a:cs typeface="Arial" panose="020B0604020202020204" pitchFamily="34" charset="0"/>
              </a:rPr>
              <a:t> (data).</a:t>
            </a:r>
          </a:p>
          <a:p>
            <a:pPr marL="342900" indent="-342900" algn="l">
              <a:buFont typeface="Calibri" panose="020F0502020204030204" pitchFamily="34" charset="0"/>
              <a:buAutoNum type="arabicPeriod"/>
            </a:pPr>
            <a:r>
              <a:rPr lang="en-US" dirty="0">
                <a:solidFill>
                  <a:srgbClr val="002060"/>
                </a:solidFill>
                <a:latin typeface="Arial" panose="020B0604020202020204" pitchFamily="34" charset="0"/>
                <a:cs typeface="Arial" panose="020B0604020202020204" pitchFamily="34" charset="0"/>
              </a:rPr>
              <a:t>Identifiers give unique names to various </a:t>
            </a:r>
            <a:r>
              <a:rPr lang="en-US" u="sng" dirty="0">
                <a:solidFill>
                  <a:srgbClr val="002060"/>
                </a:solidFill>
                <a:latin typeface="Arial" panose="020B0604020202020204" pitchFamily="34" charset="0"/>
                <a:cs typeface="Arial" panose="020B0604020202020204" pitchFamily="34" charset="0"/>
              </a:rPr>
              <a:t>objects</a:t>
            </a:r>
            <a:r>
              <a:rPr lang="en-US" dirty="0">
                <a:solidFill>
                  <a:srgbClr val="002060"/>
                </a:solidFill>
                <a:latin typeface="Arial" panose="020B0604020202020204" pitchFamily="34" charset="0"/>
                <a:cs typeface="Arial" panose="020B0604020202020204" pitchFamily="34" charset="0"/>
              </a:rPr>
              <a:t> in a program.</a:t>
            </a:r>
          </a:p>
          <a:p>
            <a:pPr marL="342900" indent="-342900" algn="l">
              <a:buFont typeface="Calibri" panose="020F0502020204030204" pitchFamily="34" charset="0"/>
              <a:buAutoNum type="arabicPeriod"/>
            </a:pPr>
            <a:r>
              <a:rPr lang="en-US" dirty="0">
                <a:solidFill>
                  <a:srgbClr val="002060"/>
                </a:solidFill>
                <a:latin typeface="Arial" panose="020B0604020202020204" pitchFamily="34" charset="0"/>
                <a:cs typeface="Arial" panose="020B0604020202020204" pitchFamily="34" charset="0"/>
              </a:rPr>
              <a:t>Are formed by combining letters (both upper and lowercase), digits (0–9) and underscore ( _ ).</a:t>
            </a:r>
          </a:p>
          <a:p>
            <a:pPr marL="342900" indent="-342900" algn="l">
              <a:buFont typeface="Calibri" panose="020F0502020204030204" pitchFamily="34" charset="0"/>
              <a:buAutoNum type="arabicPeriod"/>
            </a:pPr>
            <a:r>
              <a:rPr lang="en-US" dirty="0">
                <a:solidFill>
                  <a:srgbClr val="002060"/>
                </a:solidFill>
                <a:latin typeface="Arial" panose="020B0604020202020204" pitchFamily="34" charset="0"/>
                <a:cs typeface="Arial" panose="020B0604020202020204" pitchFamily="34" charset="0"/>
              </a:rPr>
              <a:t>Rules for identifier naming are:</a:t>
            </a:r>
          </a:p>
          <a:p>
            <a:pPr marL="800100" lvl="1" indent="-342900" algn="l">
              <a:buFont typeface="Calibri" panose="020F0502020204030204" pitchFamily="34" charset="0"/>
              <a:buAutoNum type="alphaLcParenR"/>
            </a:pPr>
            <a:r>
              <a:rPr lang="en-US" sz="2400" dirty="0">
                <a:solidFill>
                  <a:srgbClr val="002060"/>
                </a:solidFill>
                <a:latin typeface="Arial" panose="020B0604020202020204" pitchFamily="34" charset="0"/>
                <a:cs typeface="Arial" panose="020B0604020202020204" pitchFamily="34" charset="0"/>
              </a:rPr>
              <a:t>The first character of an identifier </a:t>
            </a:r>
            <a:r>
              <a:rPr lang="en-US" sz="2400" u="sng" dirty="0">
                <a:solidFill>
                  <a:srgbClr val="002060"/>
                </a:solidFill>
                <a:latin typeface="Arial" panose="020B0604020202020204" pitchFamily="34" charset="0"/>
                <a:cs typeface="Arial" panose="020B0604020202020204" pitchFamily="34" charset="0"/>
              </a:rPr>
              <a:t>must be a letter (non-digit)</a:t>
            </a:r>
            <a:r>
              <a:rPr lang="en-US" sz="2400" dirty="0">
                <a:solidFill>
                  <a:srgbClr val="002060"/>
                </a:solidFill>
                <a:latin typeface="Arial" panose="020B0604020202020204" pitchFamily="34" charset="0"/>
                <a:cs typeface="Arial" panose="020B0604020202020204" pitchFamily="34" charset="0"/>
              </a:rPr>
              <a:t> including underscore ( _ ).</a:t>
            </a:r>
          </a:p>
          <a:p>
            <a:pPr marL="800100" lvl="1" indent="-342900" algn="l">
              <a:buFont typeface="Calibri" panose="020F0502020204030204" pitchFamily="34" charset="0"/>
              <a:buAutoNum type="alphaLcParenR"/>
            </a:pPr>
            <a:r>
              <a:rPr lang="en-US" sz="2400" dirty="0">
                <a:solidFill>
                  <a:srgbClr val="002060"/>
                </a:solidFill>
                <a:latin typeface="Arial" panose="020B0604020202020204" pitchFamily="34" charset="0"/>
                <a:cs typeface="Arial" panose="020B0604020202020204" pitchFamily="34" charset="0"/>
              </a:rPr>
              <a:t>The </a:t>
            </a:r>
            <a:r>
              <a:rPr lang="en-US" sz="2400" u="sng" dirty="0">
                <a:solidFill>
                  <a:srgbClr val="002060"/>
                </a:solidFill>
                <a:latin typeface="Arial" panose="020B0604020202020204" pitchFamily="34" charset="0"/>
                <a:cs typeface="Arial" panose="020B0604020202020204" pitchFamily="34" charset="0"/>
              </a:rPr>
              <a:t>blank or white space character is not permitted</a:t>
            </a:r>
            <a:r>
              <a:rPr lang="en-US" sz="2400" dirty="0">
                <a:solidFill>
                  <a:srgbClr val="002060"/>
                </a:solidFill>
                <a:latin typeface="Arial" panose="020B0604020202020204" pitchFamily="34" charset="0"/>
                <a:cs typeface="Arial" panose="020B0604020202020204" pitchFamily="34" charset="0"/>
              </a:rPr>
              <a:t> in an identifier. Space, tab, linefeed, carriage-return, </a:t>
            </a:r>
            <a:r>
              <a:rPr lang="en-US" sz="2400" dirty="0" smtClean="0">
                <a:solidFill>
                  <a:srgbClr val="002060"/>
                </a:solidFill>
                <a:latin typeface="Arial" panose="020B0604020202020204" pitchFamily="34" charset="0"/>
                <a:cs typeface="Arial" panose="020B0604020202020204" pitchFamily="34" charset="0"/>
              </a:rPr>
              <a:t>form-feed</a:t>
            </a:r>
            <a:r>
              <a:rPr lang="en-US" sz="2400" dirty="0">
                <a:solidFill>
                  <a:srgbClr val="002060"/>
                </a:solidFill>
                <a:latin typeface="Arial" panose="020B0604020202020204" pitchFamily="34" charset="0"/>
                <a:cs typeface="Arial" panose="020B0604020202020204" pitchFamily="34" charset="0"/>
              </a:rPr>
              <a:t>, vertical-tab, and newline characters are "white-space characters“ - they serve the same purpose as the spaces between words and lines on a printed page.</a:t>
            </a:r>
          </a:p>
          <a:p>
            <a:pPr marL="800100" lvl="1" indent="-342900" algn="l">
              <a:buFont typeface="Calibri" panose="020F0502020204030204" pitchFamily="34" charset="0"/>
              <a:buAutoNum type="alphaLcParenR"/>
            </a:pPr>
            <a:r>
              <a:rPr lang="en-US" sz="2400" dirty="0">
                <a:solidFill>
                  <a:srgbClr val="002060"/>
                </a:solidFill>
                <a:latin typeface="Arial" panose="020B0604020202020204" pitchFamily="34" charset="0"/>
                <a:cs typeface="Arial" panose="020B0604020202020204" pitchFamily="34" charset="0"/>
              </a:rPr>
              <a:t>Can be any length but implementation dependent.</a:t>
            </a:r>
          </a:p>
          <a:p>
            <a:pPr marL="800100" lvl="1" indent="-342900" algn="l">
              <a:buFont typeface="Calibri" panose="020F0502020204030204" pitchFamily="34" charset="0"/>
              <a:buAutoNum type="alphaLcParenR"/>
            </a:pPr>
            <a:r>
              <a:rPr lang="en-US" sz="2400" dirty="0">
                <a:solidFill>
                  <a:srgbClr val="002060"/>
                </a:solidFill>
                <a:latin typeface="Arial" panose="020B0604020202020204" pitchFamily="34" charset="0"/>
                <a:cs typeface="Arial" panose="020B0604020202020204" pitchFamily="34" charset="0"/>
              </a:rPr>
              <a:t>Reserved words/keywords cannot be used.</a:t>
            </a:r>
          </a:p>
        </p:txBody>
      </p:sp>
    </p:spTree>
    <p:extLst>
      <p:ext uri="{BB962C8B-B14F-4D97-AF65-F5344CB8AC3E}">
        <p14:creationId xmlns:p14="http://schemas.microsoft.com/office/powerpoint/2010/main" val="33799527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048000" y="262703"/>
            <a:ext cx="5486400" cy="701731"/>
          </a:xfrm>
        </p:spPr>
        <p:txBody>
          <a:bodyPr>
            <a:spAutoFit/>
          </a:bodyPr>
          <a:lstStyle/>
          <a:p>
            <a:pPr eaLnBrk="1" hangingPunct="1"/>
            <a:r>
              <a:rPr lang="en-US" dirty="0" smtClean="0">
                <a:solidFill>
                  <a:srgbClr val="FF0000"/>
                </a:solidFill>
                <a:latin typeface="Arial" panose="020B0604020202020204" pitchFamily="34" charset="0"/>
                <a:cs typeface="Arial" panose="020B0604020202020204" pitchFamily="34" charset="0"/>
              </a:rPr>
              <a:t>C IDENTIFIERS</a:t>
            </a:r>
          </a:p>
        </p:txBody>
      </p:sp>
      <p:sp>
        <p:nvSpPr>
          <p:cNvPr id="6147" name="Content Placeholder 2"/>
          <p:cNvSpPr>
            <a:spLocks noGrp="1"/>
          </p:cNvSpPr>
          <p:nvPr>
            <p:ph idx="1"/>
          </p:nvPr>
        </p:nvSpPr>
        <p:spPr>
          <a:xfrm>
            <a:off x="1038225" y="964435"/>
            <a:ext cx="9477375" cy="5085530"/>
          </a:xfrm>
        </p:spPr>
        <p:txBody>
          <a:bodyPr/>
          <a:lstStyle/>
          <a:p>
            <a:pPr algn="ctr" eaLnBrk="1" hangingPunct="1">
              <a:buFont typeface="Arial" panose="020B0604020202020204" pitchFamily="34" charset="0"/>
              <a:buNone/>
            </a:pPr>
            <a:r>
              <a:rPr lang="en-US" dirty="0" smtClean="0">
                <a:latin typeface="Arial" panose="020B0604020202020204" pitchFamily="34" charset="0"/>
                <a:cs typeface="Arial" panose="020B0604020202020204" pitchFamily="34" charset="0"/>
              </a:rPr>
              <a:t>Examples: variable names</a:t>
            </a:r>
          </a:p>
          <a:p>
            <a:pPr eaLnBrk="1" hangingPunct="1">
              <a:buFont typeface="Arial" panose="020B0604020202020204" pitchFamily="34" charset="0"/>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3388952857"/>
              </p:ext>
            </p:extLst>
          </p:nvPr>
        </p:nvGraphicFramePr>
        <p:xfrm>
          <a:off x="400051" y="1733550"/>
          <a:ext cx="11658600" cy="3600450"/>
        </p:xfrm>
        <a:graphic>
          <a:graphicData uri="http://schemas.openxmlformats.org/drawingml/2006/table">
            <a:tbl>
              <a:tblPr firstRow="1" bandRow="1">
                <a:tableStyleId>{5C22544A-7EE6-4342-B048-85BDC9FD1C3A}</a:tableStyleId>
              </a:tblPr>
              <a:tblGrid>
                <a:gridCol w="2764410"/>
                <a:gridCol w="8894190"/>
              </a:tblGrid>
              <a:tr h="600075">
                <a:tc>
                  <a:txBody>
                    <a:bodyPr/>
                    <a:lstStyle/>
                    <a:p>
                      <a:pPr algn="ctr"/>
                      <a:r>
                        <a:rPr lang="en-US" sz="2400" dirty="0" smtClean="0"/>
                        <a:t>Correct</a:t>
                      </a:r>
                      <a:endParaRPr lang="en-US" sz="2400" dirty="0"/>
                    </a:p>
                  </a:txBody>
                  <a:tcPr/>
                </a:tc>
                <a:tc>
                  <a:txBody>
                    <a:bodyPr/>
                    <a:lstStyle/>
                    <a:p>
                      <a:pPr algn="ctr"/>
                      <a:r>
                        <a:rPr lang="en-US" sz="2400" dirty="0" smtClean="0">
                          <a:solidFill>
                            <a:srgbClr val="FF0000"/>
                          </a:solidFill>
                        </a:rPr>
                        <a:t>Wrong</a:t>
                      </a:r>
                      <a:endParaRPr lang="en-US" sz="2400" dirty="0">
                        <a:solidFill>
                          <a:srgbClr val="FF0000"/>
                        </a:solidFill>
                      </a:endParaRPr>
                    </a:p>
                  </a:txBody>
                  <a:tcPr/>
                </a:tc>
              </a:tr>
              <a:tr h="600075">
                <a:tc>
                  <a:txBody>
                    <a:bodyPr/>
                    <a:lstStyle/>
                    <a:p>
                      <a:r>
                        <a:rPr lang="en-US" sz="2400" dirty="0" smtClean="0">
                          <a:latin typeface="Courier New" pitchFamily="49" charset="0"/>
                          <a:cs typeface="Courier New" pitchFamily="49" charset="0"/>
                        </a:rPr>
                        <a:t>secondName</a:t>
                      </a:r>
                      <a:endParaRPr lang="en-US" sz="2400" dirty="0">
                        <a:latin typeface="Courier New" pitchFamily="49" charset="0"/>
                        <a:cs typeface="Courier New" pitchFamily="49" charset="0"/>
                      </a:endParaRPr>
                    </a:p>
                  </a:txBody>
                  <a:tcPr/>
                </a:tc>
                <a:tc>
                  <a:txBody>
                    <a:bodyPr/>
                    <a:lstStyle/>
                    <a:p>
                      <a:r>
                        <a:rPr lang="en-US" sz="2400" dirty="0" smtClean="0">
                          <a:latin typeface="Courier New" pitchFamily="49" charset="0"/>
                          <a:cs typeface="Courier New" pitchFamily="49" charset="0"/>
                        </a:rPr>
                        <a:t>2ndName /* starts with a digit */</a:t>
                      </a:r>
                      <a:endParaRPr lang="en-US" sz="2400" dirty="0">
                        <a:latin typeface="Courier New" pitchFamily="49" charset="0"/>
                        <a:cs typeface="Courier New" pitchFamily="49" charset="0"/>
                      </a:endParaRPr>
                    </a:p>
                  </a:txBody>
                  <a:tcPr/>
                </a:tc>
              </a:tr>
              <a:tr h="600075">
                <a:tc>
                  <a:txBody>
                    <a:bodyPr/>
                    <a:lstStyle/>
                    <a:p>
                      <a:r>
                        <a:rPr lang="en-US" sz="2400" dirty="0" smtClean="0">
                          <a:latin typeface="Courier New" pitchFamily="49" charset="0"/>
                          <a:cs typeface="Courier New" pitchFamily="49" charset="0"/>
                        </a:rPr>
                        <a:t>_addNumber</a:t>
                      </a:r>
                      <a:endParaRPr lang="en-US" sz="2400" dirty="0">
                        <a:latin typeface="Courier New" pitchFamily="49" charset="0"/>
                        <a:cs typeface="Courier New" pitchFamily="49" charset="0"/>
                      </a:endParaRPr>
                    </a:p>
                  </a:txBody>
                  <a:tcPr/>
                </a:tc>
                <a:tc>
                  <a:txBody>
                    <a:bodyPr/>
                    <a:lstStyle/>
                    <a:p>
                      <a:r>
                        <a:rPr lang="en-US" sz="2400" dirty="0" smtClean="0">
                          <a:latin typeface="Courier New" pitchFamily="49" charset="0"/>
                          <a:cs typeface="Courier New" pitchFamily="49" charset="0"/>
                        </a:rPr>
                        <a:t>%calculateSum /*</a:t>
                      </a:r>
                      <a:r>
                        <a:rPr lang="en-US" sz="2400" baseline="0" dirty="0" smtClean="0">
                          <a:latin typeface="Courier New" pitchFamily="49" charset="0"/>
                          <a:cs typeface="Courier New" pitchFamily="49" charset="0"/>
                        </a:rPr>
                        <a:t> contains invalid character */</a:t>
                      </a:r>
                      <a:endParaRPr lang="en-US" sz="2400" dirty="0">
                        <a:latin typeface="Courier New" pitchFamily="49" charset="0"/>
                        <a:cs typeface="Courier New" pitchFamily="49" charset="0"/>
                      </a:endParaRPr>
                    </a:p>
                  </a:txBody>
                  <a:tcPr/>
                </a:tc>
              </a:tr>
              <a:tr h="600075">
                <a:tc>
                  <a:txBody>
                    <a:bodyPr/>
                    <a:lstStyle/>
                    <a:p>
                      <a:r>
                        <a:rPr lang="en-US" sz="2400" dirty="0" smtClean="0">
                          <a:latin typeface="Courier New" pitchFamily="49" charset="0"/>
                          <a:cs typeface="Courier New" pitchFamily="49" charset="0"/>
                        </a:rPr>
                        <a:t>charAndNum</a:t>
                      </a:r>
                      <a:endParaRPr lang="en-US" sz="2400" dirty="0">
                        <a:latin typeface="Courier New" pitchFamily="49" charset="0"/>
                        <a:cs typeface="Courier New" pitchFamily="49" charset="0"/>
                      </a:endParaRPr>
                    </a:p>
                  </a:txBody>
                  <a:tcPr/>
                </a:tc>
                <a:tc>
                  <a:txBody>
                    <a:bodyPr/>
                    <a:lstStyle/>
                    <a:p>
                      <a:r>
                        <a:rPr lang="en-US" sz="2400" smtClean="0">
                          <a:latin typeface="Courier New" pitchFamily="49" charset="0"/>
                          <a:cs typeface="Courier New" pitchFamily="49" charset="0"/>
                        </a:rPr>
                        <a:t>char </a:t>
                      </a:r>
                      <a:r>
                        <a:rPr lang="en-US" sz="2400" dirty="0" smtClean="0">
                          <a:latin typeface="Courier New" pitchFamily="49" charset="0"/>
                          <a:cs typeface="Courier New" pitchFamily="49" charset="0"/>
                        </a:rPr>
                        <a:t>/*</a:t>
                      </a:r>
                      <a:r>
                        <a:rPr lang="en-US" sz="2400" baseline="0" dirty="0" smtClean="0">
                          <a:latin typeface="Courier New" pitchFamily="49" charset="0"/>
                          <a:cs typeface="Courier New" pitchFamily="49" charset="0"/>
                        </a:rPr>
                        <a:t> reserved word */</a:t>
                      </a:r>
                      <a:endParaRPr lang="en-US" sz="2400" dirty="0">
                        <a:latin typeface="Courier New" pitchFamily="49" charset="0"/>
                        <a:cs typeface="Courier New" pitchFamily="49" charset="0"/>
                      </a:endParaRPr>
                    </a:p>
                  </a:txBody>
                  <a:tcPr/>
                </a:tc>
              </a:tr>
              <a:tr h="600075">
                <a:tc>
                  <a:txBody>
                    <a:bodyPr/>
                    <a:lstStyle/>
                    <a:p>
                      <a:r>
                        <a:rPr lang="en-US" sz="2400" dirty="0" smtClean="0">
                          <a:latin typeface="Courier New" pitchFamily="49" charset="0"/>
                          <a:cs typeface="Courier New" pitchFamily="49" charset="0"/>
                        </a:rPr>
                        <a:t>annual_rate</a:t>
                      </a:r>
                      <a:endParaRPr lang="en-US" sz="2400" dirty="0">
                        <a:latin typeface="Courier New" pitchFamily="49" charset="0"/>
                        <a:cs typeface="Courier New" pitchFamily="49" charset="0"/>
                      </a:endParaRPr>
                    </a:p>
                  </a:txBody>
                  <a:tcPr/>
                </a:tc>
                <a:tc>
                  <a:txBody>
                    <a:bodyPr/>
                    <a:lstStyle/>
                    <a:p>
                      <a:r>
                        <a:rPr lang="en-US" sz="2400" dirty="0" smtClean="0">
                          <a:latin typeface="Courier New" pitchFamily="49" charset="0"/>
                          <a:cs typeface="Courier New" pitchFamily="49" charset="0"/>
                        </a:rPr>
                        <a:t>annual rate /* contains a space */</a:t>
                      </a:r>
                      <a:endParaRPr lang="en-US" sz="2400" dirty="0">
                        <a:latin typeface="Courier New" pitchFamily="49" charset="0"/>
                        <a:cs typeface="Courier New" pitchFamily="49" charset="0"/>
                      </a:endParaRPr>
                    </a:p>
                  </a:txBody>
                  <a:tcPr/>
                </a:tc>
              </a:tr>
              <a:tr h="600075">
                <a:tc>
                  <a:txBody>
                    <a:bodyPr/>
                    <a:lstStyle/>
                    <a:p>
                      <a:r>
                        <a:rPr lang="en-US" sz="2400" dirty="0" smtClean="0">
                          <a:latin typeface="Courier New" pitchFamily="49" charset="0"/>
                          <a:cs typeface="Courier New" pitchFamily="49" charset="0"/>
                        </a:rPr>
                        <a:t>stage4mark</a:t>
                      </a:r>
                      <a:endParaRPr lang="en-US" sz="2400" dirty="0">
                        <a:latin typeface="Courier New" pitchFamily="49" charset="0"/>
                        <a:cs typeface="Courier New" pitchFamily="49" charset="0"/>
                      </a:endParaRPr>
                    </a:p>
                  </a:txBody>
                  <a:tcPr/>
                </a:tc>
                <a:tc>
                  <a:txBody>
                    <a:bodyPr/>
                    <a:lstStyle/>
                    <a:p>
                      <a:r>
                        <a:rPr lang="en-US" sz="2400" dirty="0" smtClean="0">
                          <a:latin typeface="Courier New" pitchFamily="49" charset="0"/>
                          <a:cs typeface="Courier New" pitchFamily="49" charset="0"/>
                        </a:rPr>
                        <a:t>my\</a:t>
                      </a:r>
                      <a:r>
                        <a:rPr lang="en-US" sz="2400" dirty="0" err="1" smtClean="0">
                          <a:latin typeface="Courier New" pitchFamily="49" charset="0"/>
                          <a:cs typeface="Courier New" pitchFamily="49" charset="0"/>
                        </a:rPr>
                        <a:t>nName</a:t>
                      </a:r>
                      <a:r>
                        <a:rPr lang="en-US" sz="2400" dirty="0" smtClean="0">
                          <a:latin typeface="Courier New" pitchFamily="49" charset="0"/>
                          <a:cs typeface="Courier New" pitchFamily="49" charset="0"/>
                        </a:rPr>
                        <a:t> /* contains</a:t>
                      </a:r>
                      <a:r>
                        <a:rPr lang="en-US" sz="2400" baseline="0" dirty="0" smtClean="0">
                          <a:latin typeface="Courier New" pitchFamily="49" charset="0"/>
                          <a:cs typeface="Courier New" pitchFamily="49" charset="0"/>
                        </a:rPr>
                        <a:t> new line character, \n */</a:t>
                      </a:r>
                      <a:endParaRPr lang="en-US" sz="2400" dirty="0">
                        <a:latin typeface="Courier New" pitchFamily="49" charset="0"/>
                        <a:cs typeface="Courier New" pitchFamily="49" charset="0"/>
                      </a:endParaRPr>
                    </a:p>
                  </a:txBody>
                  <a:tcPr/>
                </a:tc>
              </a:tr>
            </a:tbl>
          </a:graphicData>
        </a:graphic>
      </p:graphicFrame>
    </p:spTree>
    <p:extLst>
      <p:ext uri="{BB962C8B-B14F-4D97-AF65-F5344CB8AC3E}">
        <p14:creationId xmlns:p14="http://schemas.microsoft.com/office/powerpoint/2010/main" val="27631991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968491" y="177798"/>
            <a:ext cx="6172200" cy="857250"/>
          </a:xfrm>
        </p:spPr>
        <p:txBody>
          <a:bodyPr/>
          <a:lstStyle/>
          <a:p>
            <a:pPr eaLnBrk="1" hangingPunct="1"/>
            <a:r>
              <a:rPr lang="en-US" b="1" dirty="0" smtClean="0">
                <a:solidFill>
                  <a:srgbClr val="FF0000"/>
                </a:solidFill>
              </a:rPr>
              <a:t>Identifiers</a:t>
            </a:r>
          </a:p>
        </p:txBody>
      </p:sp>
      <p:sp>
        <p:nvSpPr>
          <p:cNvPr id="7171" name="Content Placeholder 2"/>
          <p:cNvSpPr>
            <a:spLocks noGrp="1"/>
          </p:cNvSpPr>
          <p:nvPr>
            <p:ph idx="1"/>
          </p:nvPr>
        </p:nvSpPr>
        <p:spPr>
          <a:xfrm>
            <a:off x="142875" y="922867"/>
            <a:ext cx="11925300" cy="5477933"/>
          </a:xfrm>
        </p:spPr>
        <p:txBody>
          <a:bodyPr>
            <a:normAutofit/>
          </a:bodyPr>
          <a:lstStyle/>
          <a:p>
            <a:pPr algn="just" eaLnBrk="1" hangingPunct="1"/>
            <a:r>
              <a:rPr lang="en-US" dirty="0" smtClean="0">
                <a:solidFill>
                  <a:srgbClr val="002060"/>
                </a:solidFill>
              </a:rPr>
              <a:t>So to identify things we have some name given to them .</a:t>
            </a:r>
          </a:p>
          <a:p>
            <a:pPr algn="just" eaLnBrk="1" hangingPunct="1"/>
            <a:r>
              <a:rPr lang="en-US" dirty="0" smtClean="0">
                <a:solidFill>
                  <a:srgbClr val="002060"/>
                </a:solidFill>
              </a:rPr>
              <a:t>Identifiers are the fundamental building blocks of a program </a:t>
            </a:r>
          </a:p>
          <a:p>
            <a:pPr algn="just"/>
            <a:r>
              <a:rPr lang="en-US" dirty="0">
                <a:solidFill>
                  <a:srgbClr val="002060"/>
                </a:solidFill>
              </a:rPr>
              <a:t>Identifiers are names given to various program elements such as variables, functions and arrays </a:t>
            </a:r>
            <a:r>
              <a:rPr lang="en-US" dirty="0" err="1">
                <a:solidFill>
                  <a:srgbClr val="002060"/>
                </a:solidFill>
              </a:rPr>
              <a:t>etc</a:t>
            </a:r>
            <a:r>
              <a:rPr lang="en-US" dirty="0">
                <a:solidFill>
                  <a:srgbClr val="002060"/>
                </a:solidFill>
              </a:rPr>
              <a:t>,.</a:t>
            </a:r>
          </a:p>
          <a:p>
            <a:pPr algn="just" eaLnBrk="1" hangingPunct="1"/>
            <a:r>
              <a:rPr lang="en-US" dirty="0" smtClean="0">
                <a:solidFill>
                  <a:srgbClr val="002060"/>
                </a:solidFill>
              </a:rPr>
              <a:t>They are user-defined names and consist of a sequence of letters, digits and Underscore(_)</a:t>
            </a:r>
          </a:p>
          <a:p>
            <a:pPr algn="just" eaLnBrk="1" hangingPunct="1"/>
            <a:r>
              <a:rPr lang="en-US" dirty="0" smtClean="0">
                <a:solidFill>
                  <a:srgbClr val="002060"/>
                </a:solidFill>
              </a:rPr>
              <a:t>Three Categories of Identifiers are Reserved Words, Standard Identifiers and User Defined identifiers</a:t>
            </a:r>
          </a:p>
        </p:txBody>
      </p:sp>
    </p:spTree>
    <p:extLst>
      <p:ext uri="{BB962C8B-B14F-4D97-AF65-F5344CB8AC3E}">
        <p14:creationId xmlns:p14="http://schemas.microsoft.com/office/powerpoint/2010/main" val="107459104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943100" y="104776"/>
            <a:ext cx="8343900" cy="819150"/>
          </a:xfrm>
        </p:spPr>
        <p:txBody>
          <a:bodyPr>
            <a:normAutofit/>
          </a:bodyPr>
          <a:lstStyle/>
          <a:p>
            <a:pPr eaLnBrk="1" hangingPunct="1"/>
            <a:r>
              <a:rPr lang="en-US" b="1" dirty="0" smtClean="0">
                <a:solidFill>
                  <a:srgbClr val="FF0000"/>
                </a:solidFill>
              </a:rPr>
              <a:t>Rules for naming an Identifier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62016513"/>
              </p:ext>
            </p:extLst>
          </p:nvPr>
        </p:nvGraphicFramePr>
        <p:xfrm>
          <a:off x="114300" y="819150"/>
          <a:ext cx="12001500" cy="5038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441182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38200" y="365126"/>
            <a:ext cx="10515600" cy="825500"/>
          </a:xfrm>
        </p:spPr>
        <p:txBody>
          <a:bodyPr>
            <a:normAutofit/>
          </a:bodyPr>
          <a:lstStyle/>
          <a:p>
            <a:pPr eaLnBrk="1" hangingPunct="1"/>
            <a:r>
              <a:rPr lang="en-US" sz="4800" b="1" dirty="0" smtClean="0">
                <a:solidFill>
                  <a:srgbClr val="FF0000"/>
                </a:solidFill>
              </a:rPr>
              <a:t>Some Identifiers</a:t>
            </a:r>
          </a:p>
        </p:txBody>
      </p:sp>
      <p:sp>
        <p:nvSpPr>
          <p:cNvPr id="3" name="Content Placeholder 2"/>
          <p:cNvSpPr>
            <a:spLocks noGrp="1"/>
          </p:cNvSpPr>
          <p:nvPr>
            <p:ph idx="1"/>
          </p:nvPr>
        </p:nvSpPr>
        <p:spPr>
          <a:xfrm>
            <a:off x="1724025" y="1666875"/>
            <a:ext cx="7458075" cy="2276475"/>
          </a:xfrm>
        </p:spPr>
        <p:style>
          <a:lnRef idx="1">
            <a:schemeClr val="accent5"/>
          </a:lnRef>
          <a:fillRef idx="2">
            <a:schemeClr val="accent5"/>
          </a:fillRef>
          <a:effectRef idx="1">
            <a:schemeClr val="accent5"/>
          </a:effectRef>
          <a:fontRef idx="minor">
            <a:schemeClr val="dk1"/>
          </a:fontRef>
        </p:style>
        <p:txBody>
          <a:bodyPr rtlCol="0">
            <a:normAutofit/>
          </a:bodyPr>
          <a:lstStyle/>
          <a:p>
            <a:pPr>
              <a:buNone/>
              <a:defRPr/>
            </a:pPr>
            <a:r>
              <a:rPr lang="en-US" dirty="0" err="1" smtClean="0"/>
              <a:t>Tool_spanner</a:t>
            </a:r>
            <a:r>
              <a:rPr lang="en-US" dirty="0" smtClean="0"/>
              <a:t>;	</a:t>
            </a:r>
          </a:p>
          <a:p>
            <a:pPr>
              <a:buNone/>
              <a:defRPr/>
            </a:pPr>
            <a:r>
              <a:rPr lang="en-US" dirty="0" err="1" smtClean="0"/>
              <a:t>tool_spanner</a:t>
            </a:r>
            <a:r>
              <a:rPr lang="en-US" dirty="0" smtClean="0"/>
              <a:t>;</a:t>
            </a:r>
          </a:p>
          <a:p>
            <a:pPr>
              <a:buNone/>
              <a:defRPr/>
            </a:pPr>
            <a:r>
              <a:rPr lang="en-US" dirty="0" smtClean="0"/>
              <a:t>FORMULA1;</a:t>
            </a:r>
          </a:p>
          <a:p>
            <a:pPr>
              <a:buNone/>
              <a:defRPr/>
            </a:pPr>
            <a:r>
              <a:rPr lang="en-US" dirty="0" smtClean="0"/>
              <a:t>engine_1;</a:t>
            </a:r>
          </a:p>
        </p:txBody>
      </p:sp>
      <p:sp>
        <p:nvSpPr>
          <p:cNvPr id="5" name="Right Brace 4"/>
          <p:cNvSpPr/>
          <p:nvPr/>
        </p:nvSpPr>
        <p:spPr>
          <a:xfrm>
            <a:off x="4895850" y="2171700"/>
            <a:ext cx="114300" cy="6858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 name="Rectangle 5"/>
          <p:cNvSpPr/>
          <p:nvPr/>
        </p:nvSpPr>
        <p:spPr>
          <a:xfrm>
            <a:off x="4895850" y="1809750"/>
            <a:ext cx="3257550" cy="876300"/>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dirty="0">
                <a:solidFill>
                  <a:srgbClr val="FF0000"/>
                </a:solidFill>
              </a:rPr>
              <a:t>both are</a:t>
            </a:r>
            <a:r>
              <a:rPr lang="en-US" dirty="0"/>
              <a:t> </a:t>
            </a:r>
            <a:r>
              <a:rPr lang="en-US" dirty="0">
                <a:solidFill>
                  <a:srgbClr val="FF0000"/>
                </a:solidFill>
              </a:rPr>
              <a:t>different</a:t>
            </a:r>
          </a:p>
        </p:txBody>
      </p:sp>
      <p:sp>
        <p:nvSpPr>
          <p:cNvPr id="10" name="TextBox 9"/>
          <p:cNvSpPr txBox="1"/>
          <p:nvPr/>
        </p:nvSpPr>
        <p:spPr>
          <a:xfrm>
            <a:off x="1457325" y="4057649"/>
            <a:ext cx="7839075"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defRPr/>
            </a:pPr>
            <a:r>
              <a:rPr lang="en-US" sz="2400" b="1" dirty="0"/>
              <a:t>Wrong identifiers name</a:t>
            </a:r>
          </a:p>
          <a:p>
            <a:pPr>
              <a:defRPr/>
            </a:pPr>
            <a:r>
              <a:rPr lang="en-US" sz="2400" dirty="0">
                <a:solidFill>
                  <a:srgbClr val="FF0000"/>
                </a:solidFill>
              </a:rPr>
              <a:t>1_engine;</a:t>
            </a:r>
          </a:p>
          <a:p>
            <a:pPr>
              <a:defRPr/>
            </a:pPr>
            <a:r>
              <a:rPr lang="en-US" sz="2400" dirty="0">
                <a:solidFill>
                  <a:srgbClr val="FF0000"/>
                </a:solidFill>
              </a:rPr>
              <a:t>break;</a:t>
            </a:r>
          </a:p>
          <a:p>
            <a:pPr>
              <a:defRPr/>
            </a:pPr>
            <a:r>
              <a:rPr lang="en-US" sz="2400" dirty="0">
                <a:solidFill>
                  <a:srgbClr val="FF0000"/>
                </a:solidFill>
              </a:rPr>
              <a:t>@car-roof;</a:t>
            </a:r>
          </a:p>
        </p:txBody>
      </p:sp>
    </p:spTree>
    <p:extLst>
      <p:ext uri="{BB962C8B-B14F-4D97-AF65-F5344CB8AC3E}">
        <p14:creationId xmlns:p14="http://schemas.microsoft.com/office/powerpoint/2010/main" val="1911378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500"/>
                                        <p:tgtEl>
                                          <p:spTgt spid="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38200" y="69851"/>
            <a:ext cx="10515600" cy="806450"/>
          </a:xfrm>
        </p:spPr>
        <p:txBody>
          <a:bodyPr/>
          <a:lstStyle/>
          <a:p>
            <a:r>
              <a:rPr lang="en-US" sz="3600" dirty="0">
                <a:solidFill>
                  <a:srgbClr val="FF0000"/>
                </a:solidFill>
                <a:latin typeface="+mn-lt"/>
              </a:rPr>
              <a:t>Rules for naming identifier</a:t>
            </a:r>
          </a:p>
        </p:txBody>
      </p:sp>
      <p:sp>
        <p:nvSpPr>
          <p:cNvPr id="27651" name="Rectangle 3"/>
          <p:cNvSpPr>
            <a:spLocks noGrp="1" noChangeArrowheads="1"/>
          </p:cNvSpPr>
          <p:nvPr>
            <p:ph type="body" idx="1"/>
          </p:nvPr>
        </p:nvSpPr>
        <p:spPr>
          <a:xfrm>
            <a:off x="66675" y="1200151"/>
            <a:ext cx="12125325" cy="4926014"/>
          </a:xfrm>
        </p:spPr>
        <p:txBody>
          <a:bodyPr/>
          <a:lstStyle/>
          <a:p>
            <a:pPr marL="514350" indent="-514350">
              <a:lnSpc>
                <a:spcPct val="80000"/>
              </a:lnSpc>
              <a:spcBef>
                <a:spcPct val="60000"/>
              </a:spcBef>
              <a:buClr>
                <a:schemeClr val="tx1"/>
              </a:buClr>
              <a:buFont typeface="+mj-lt"/>
              <a:buAutoNum type="arabicPeriod"/>
            </a:pPr>
            <a:r>
              <a:rPr lang="en-US" altLang="zh-TW" dirty="0">
                <a:ea typeface="新細明體" pitchFamily="18" charset="-120"/>
              </a:rPr>
              <a:t>First character must be alphabetic or underscore.</a:t>
            </a:r>
          </a:p>
          <a:p>
            <a:pPr marL="514350" indent="-514350">
              <a:lnSpc>
                <a:spcPct val="80000"/>
              </a:lnSpc>
              <a:spcBef>
                <a:spcPct val="60000"/>
              </a:spcBef>
              <a:buClr>
                <a:schemeClr val="tx1"/>
              </a:buClr>
              <a:buFont typeface="+mj-lt"/>
              <a:buAutoNum type="arabicPeriod"/>
            </a:pPr>
            <a:r>
              <a:rPr lang="en-US" altLang="zh-TW" dirty="0">
                <a:ea typeface="新細明體" pitchFamily="18" charset="-120"/>
              </a:rPr>
              <a:t>Must consist only of alphabetic characters, digits, or underscores.</a:t>
            </a:r>
          </a:p>
          <a:p>
            <a:pPr marL="514350" indent="-514350">
              <a:lnSpc>
                <a:spcPct val="80000"/>
              </a:lnSpc>
              <a:spcBef>
                <a:spcPct val="60000"/>
              </a:spcBef>
              <a:buClr>
                <a:schemeClr val="tx1"/>
              </a:buClr>
              <a:buFont typeface="+mj-lt"/>
              <a:buAutoNum type="arabicPeriod"/>
            </a:pPr>
            <a:r>
              <a:rPr lang="en-US" altLang="zh-TW" dirty="0">
                <a:ea typeface="新細明體" pitchFamily="18" charset="-120"/>
              </a:rPr>
              <a:t>Only the first 31 characters of an identifier are significant and are recognized by the compiler.</a:t>
            </a:r>
          </a:p>
          <a:p>
            <a:pPr marL="514350" indent="-514350">
              <a:lnSpc>
                <a:spcPct val="80000"/>
              </a:lnSpc>
              <a:spcBef>
                <a:spcPct val="60000"/>
              </a:spcBef>
              <a:buClr>
                <a:schemeClr val="tx1"/>
              </a:buClr>
              <a:buFont typeface="+mj-lt"/>
              <a:buAutoNum type="arabicPeriod"/>
            </a:pPr>
            <a:r>
              <a:rPr lang="en-US" altLang="zh-TW" dirty="0">
                <a:ea typeface="新細明體" pitchFamily="18" charset="-120"/>
              </a:rPr>
              <a:t>Cannot use a </a:t>
            </a:r>
            <a:r>
              <a:rPr lang="en-US" altLang="zh-TW" b="1" i="1" dirty="0">
                <a:ea typeface="新細明體" pitchFamily="18" charset="-120"/>
              </a:rPr>
              <a:t>keywords</a:t>
            </a:r>
            <a:r>
              <a:rPr lang="en-US" altLang="zh-TW" dirty="0">
                <a:ea typeface="新細明體" pitchFamily="18" charset="-120"/>
              </a:rPr>
              <a:t> or </a:t>
            </a:r>
            <a:r>
              <a:rPr lang="en-US" altLang="zh-TW" b="1" i="1" dirty="0">
                <a:ea typeface="新細明體" pitchFamily="18" charset="-120"/>
              </a:rPr>
              <a:t>reserved word </a:t>
            </a:r>
            <a:r>
              <a:rPr lang="en-US" altLang="zh-TW" dirty="0">
                <a:ea typeface="新細明體" pitchFamily="18" charset="-120"/>
              </a:rPr>
              <a:t>(e.g. main, include, </a:t>
            </a:r>
            <a:r>
              <a:rPr lang="en-US" altLang="zh-TW" dirty="0" err="1">
                <a:ea typeface="新細明體" pitchFamily="18" charset="-120"/>
              </a:rPr>
              <a:t>printf</a:t>
            </a:r>
            <a:r>
              <a:rPr lang="en-US" altLang="zh-TW" dirty="0">
                <a:ea typeface="新細明體" pitchFamily="18" charset="-120"/>
              </a:rPr>
              <a:t> &amp; </a:t>
            </a:r>
            <a:r>
              <a:rPr lang="en-US" altLang="zh-TW" dirty="0" err="1">
                <a:ea typeface="新細明體" pitchFamily="18" charset="-120"/>
              </a:rPr>
              <a:t>scanf</a:t>
            </a:r>
            <a:r>
              <a:rPr lang="en-US" altLang="zh-TW" dirty="0">
                <a:ea typeface="新細明體" pitchFamily="18" charset="-120"/>
              </a:rPr>
              <a:t> etc.).</a:t>
            </a:r>
          </a:p>
          <a:p>
            <a:pPr marL="514350" indent="-514350">
              <a:lnSpc>
                <a:spcPct val="80000"/>
              </a:lnSpc>
              <a:spcBef>
                <a:spcPct val="60000"/>
              </a:spcBef>
              <a:buClr>
                <a:schemeClr val="tx1"/>
              </a:buClr>
              <a:buFont typeface="+mj-lt"/>
              <a:buAutoNum type="arabicPeriod"/>
            </a:pPr>
            <a:r>
              <a:rPr lang="en-US" altLang="zh-TW" dirty="0">
                <a:ea typeface="新細明體" pitchFamily="18" charset="-120"/>
              </a:rPr>
              <a:t>No space are allowed between the identifiers </a:t>
            </a:r>
            <a:r>
              <a:rPr lang="en-US" altLang="zh-TW" dirty="0" err="1">
                <a:ea typeface="新細明體" pitchFamily="18" charset="-120"/>
              </a:rPr>
              <a:t>etc</a:t>
            </a:r>
            <a:r>
              <a:rPr lang="en-US" altLang="zh-TW" dirty="0">
                <a:ea typeface="新細明體" pitchFamily="18" charset="-120"/>
              </a:rPr>
              <a:t>,.</a:t>
            </a:r>
          </a:p>
          <a:p>
            <a:pPr marL="514350" indent="-514350">
              <a:lnSpc>
                <a:spcPct val="80000"/>
              </a:lnSpc>
              <a:spcBef>
                <a:spcPct val="60000"/>
              </a:spcBef>
              <a:buClr>
                <a:schemeClr val="tx1"/>
              </a:buClr>
              <a:buFont typeface="+mj-lt"/>
              <a:buAutoNum type="arabicPeriod"/>
            </a:pPr>
            <a:r>
              <a:rPr lang="en-US" altLang="zh-TW" dirty="0">
                <a:ea typeface="新細明體" pitchFamily="18" charset="-120"/>
              </a:rPr>
              <a:t>C is case sensitive, e.g. </a:t>
            </a:r>
            <a:r>
              <a:rPr lang="en-US" altLang="zh-TW" dirty="0" err="1">
                <a:ea typeface="新細明體" pitchFamily="18" charset="-120"/>
              </a:rPr>
              <a:t>My_name</a:t>
            </a:r>
            <a:r>
              <a:rPr lang="en-US" altLang="zh-TW" dirty="0">
                <a:ea typeface="新細明體" pitchFamily="18" charset="-120"/>
              </a:rPr>
              <a:t> </a:t>
            </a:r>
            <a:r>
              <a:rPr lang="en-US" altLang="zh-TW" dirty="0">
                <a:ea typeface="新細明體" pitchFamily="18" charset="-120"/>
                <a:sym typeface="Symbol" panose="05050102010706020507" pitchFamily="18" charset="2"/>
              </a:rPr>
              <a:t> </a:t>
            </a:r>
            <a:r>
              <a:rPr lang="en-US" altLang="zh-TW" dirty="0" err="1">
                <a:ea typeface="新細明體" pitchFamily="18" charset="-120"/>
                <a:sym typeface="Symbol" panose="05050102010706020507" pitchFamily="18" charset="2"/>
              </a:rPr>
              <a:t>my_name</a:t>
            </a:r>
            <a:r>
              <a:rPr lang="en-US" altLang="zh-TW" dirty="0">
                <a:ea typeface="新細明體" pitchFamily="18" charset="-120"/>
                <a:sym typeface="Symbol" panose="05050102010706020507" pitchFamily="18" charset="2"/>
              </a:rPr>
              <a:t>.</a:t>
            </a:r>
            <a:endParaRPr lang="en-US" altLang="zh-TW" dirty="0">
              <a:ea typeface="新細明體" pitchFamily="18" charset="-120"/>
            </a:endParaRPr>
          </a:p>
          <a:p>
            <a:pPr>
              <a:lnSpc>
                <a:spcPct val="80000"/>
              </a:lnSpc>
              <a:spcBef>
                <a:spcPct val="60000"/>
              </a:spcBef>
              <a:buClr>
                <a:schemeClr val="tx1"/>
              </a:buClr>
              <a:buFontTx/>
              <a:buNone/>
            </a:pPr>
            <a:endParaRPr lang="en-US" altLang="zh-TW" dirty="0">
              <a:ea typeface="新細明體" pitchFamily="18" charset="-120"/>
            </a:endParaRPr>
          </a:p>
          <a:p>
            <a:pPr>
              <a:lnSpc>
                <a:spcPct val="80000"/>
              </a:lnSpc>
              <a:buFontTx/>
              <a:buNone/>
            </a:pPr>
            <a:endParaRPr lang="en-US" dirty="0"/>
          </a:p>
          <a:p>
            <a:pPr>
              <a:lnSpc>
                <a:spcPct val="80000"/>
              </a:lnSpc>
            </a:pPr>
            <a:endParaRPr lang="en-US" dirty="0"/>
          </a:p>
        </p:txBody>
      </p:sp>
    </p:spTree>
    <p:extLst>
      <p:ext uri="{BB962C8B-B14F-4D97-AF65-F5344CB8AC3E}">
        <p14:creationId xmlns:p14="http://schemas.microsoft.com/office/powerpoint/2010/main" val="510875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https://d1jnx9ba8s6j9r.cloudfront.net/blog/wp-content/uploads/2019/08/C-Programming-Tutorial-Features-of-C-Edureka-1.png"/>
          <p:cNvPicPr>
            <a:picLocks noChangeAspect="1" noChangeArrowheads="1"/>
          </p:cNvPicPr>
          <p:nvPr/>
        </p:nvPicPr>
        <p:blipFill>
          <a:blip r:embed="rId2"/>
          <a:srcRect/>
          <a:stretch>
            <a:fillRect/>
          </a:stretch>
        </p:blipFill>
        <p:spPr bwMode="auto">
          <a:xfrm>
            <a:off x="460375" y="1181196"/>
            <a:ext cx="10260400" cy="3873404"/>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828800" y="274638"/>
            <a:ext cx="8382000" cy="1143000"/>
          </a:xfrm>
        </p:spPr>
        <p:txBody>
          <a:bodyPr/>
          <a:lstStyle/>
          <a:p>
            <a:pPr marL="342900" indent="-342900"/>
            <a:r>
              <a:rPr lang="en-US" sz="3600" dirty="0">
                <a:solidFill>
                  <a:srgbClr val="FF0000"/>
                </a:solidFill>
              </a:rPr>
              <a:t>Examples of Valid and Invalid Names</a:t>
            </a:r>
            <a:endParaRPr lang="en-US" dirty="0" smtClean="0">
              <a:solidFill>
                <a:srgbClr val="FF0000"/>
              </a:solidFill>
            </a:endParaRPr>
          </a:p>
        </p:txBody>
      </p:sp>
      <p:graphicFrame>
        <p:nvGraphicFramePr>
          <p:cNvPr id="28675" name="Object 2"/>
          <p:cNvGraphicFramePr>
            <a:graphicFrameLocks noGrp="1" noChangeAspect="1"/>
          </p:cNvGraphicFramePr>
          <p:nvPr>
            <p:ph idx="1"/>
            <p:extLst>
              <p:ext uri="{D42A27DB-BD31-4B8C-83A1-F6EECF244321}">
                <p14:modId xmlns:p14="http://schemas.microsoft.com/office/powerpoint/2010/main" val="1547681802"/>
              </p:ext>
            </p:extLst>
          </p:nvPr>
        </p:nvGraphicFramePr>
        <p:xfrm>
          <a:off x="1426497" y="1417639"/>
          <a:ext cx="8784303" cy="4600576"/>
        </p:xfrm>
        <a:graphic>
          <a:graphicData uri="http://schemas.openxmlformats.org/presentationml/2006/ole">
            <mc:AlternateContent xmlns:mc="http://schemas.openxmlformats.org/markup-compatibility/2006">
              <mc:Choice xmlns:v="urn:schemas-microsoft-com:vml" Requires="v">
                <p:oleObj spid="_x0000_s1190" name="Document" r:id="rId3" imgW="8461248" imgH="4431792" progId="Word.Document.8">
                  <p:embed/>
                </p:oleObj>
              </mc:Choice>
              <mc:Fallback>
                <p:oleObj name="Document" r:id="rId3" imgW="8461248" imgH="4431792" progId="Word.Document.8">
                  <p:embed/>
                  <p:pic>
                    <p:nvPicPr>
                      <p:cNvPr id="0" name="Picture 6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6497" y="1417639"/>
                        <a:ext cx="8784303" cy="4600576"/>
                      </a:xfrm>
                      <a:prstGeom prst="rect">
                        <a:avLst/>
                      </a:prstGeom>
                      <a:noFill/>
                      <a:extLst/>
                    </p:spPr>
                  </p:pic>
                </p:oleObj>
              </mc:Fallback>
            </mc:AlternateContent>
          </a:graphicData>
        </a:graphic>
      </p:graphicFrame>
    </p:spTree>
    <p:extLst>
      <p:ext uri="{BB962C8B-B14F-4D97-AF65-F5344CB8AC3E}">
        <p14:creationId xmlns:p14="http://schemas.microsoft.com/office/powerpoint/2010/main" val="41588801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809875" y="0"/>
            <a:ext cx="6351589" cy="962025"/>
          </a:xfrm>
        </p:spPr>
        <p:txBody>
          <a:bodyPr/>
          <a:lstStyle/>
          <a:p>
            <a:pPr algn="ctr"/>
            <a:r>
              <a:rPr lang="en-US" altLang="zh-TW" b="1" dirty="0" smtClean="0">
                <a:solidFill>
                  <a:srgbClr val="FF0000"/>
                </a:solidFill>
                <a:ea typeface="新細明體" pitchFamily="18" charset="-120"/>
              </a:rPr>
              <a:t>Data Types</a:t>
            </a:r>
            <a:endParaRPr lang="zh-TW" altLang="en-US" b="1" dirty="0" smtClean="0">
              <a:solidFill>
                <a:srgbClr val="FF0000"/>
              </a:solidFill>
              <a:ea typeface="新細明體" pitchFamily="18" charset="-120"/>
            </a:endParaRPr>
          </a:p>
        </p:txBody>
      </p:sp>
      <p:sp>
        <p:nvSpPr>
          <p:cNvPr id="41987" name="Rectangle 3"/>
          <p:cNvSpPr>
            <a:spLocks noGrp="1" noChangeArrowheads="1"/>
          </p:cNvSpPr>
          <p:nvPr>
            <p:ph type="body" idx="1"/>
          </p:nvPr>
        </p:nvSpPr>
        <p:spPr>
          <a:xfrm>
            <a:off x="95250" y="1200151"/>
            <a:ext cx="11934825" cy="5048250"/>
          </a:xfrm>
        </p:spPr>
        <p:txBody>
          <a:bodyPr>
            <a:normAutofit/>
          </a:bodyPr>
          <a:lstStyle/>
          <a:p>
            <a:pPr>
              <a:buFont typeface="Symbol" panose="05050102010706020507" pitchFamily="18" charset="2"/>
              <a:buChar char="·"/>
            </a:pPr>
            <a:r>
              <a:rPr lang="en-US" altLang="zh-TW" dirty="0" smtClean="0">
                <a:solidFill>
                  <a:srgbClr val="002060"/>
                </a:solidFill>
                <a:ea typeface="新細明體" pitchFamily="18" charset="-120"/>
              </a:rPr>
              <a:t>A </a:t>
            </a:r>
            <a:r>
              <a:rPr lang="en-US" altLang="zh-TW" b="1" i="1" dirty="0" smtClean="0">
                <a:solidFill>
                  <a:srgbClr val="002060"/>
                </a:solidFill>
                <a:ea typeface="新細明體" pitchFamily="18" charset="-120"/>
              </a:rPr>
              <a:t>Data type</a:t>
            </a:r>
            <a:r>
              <a:rPr lang="en-US" altLang="zh-TW" dirty="0" smtClean="0">
                <a:solidFill>
                  <a:srgbClr val="002060"/>
                </a:solidFill>
                <a:ea typeface="新細明體" pitchFamily="18" charset="-120"/>
              </a:rPr>
              <a:t> is the type of data that are going to  access within the program by providing values, operations and attributes.</a:t>
            </a:r>
          </a:p>
          <a:p>
            <a:pPr>
              <a:buFont typeface="Symbol" panose="05050102010706020507" pitchFamily="18" charset="2"/>
              <a:buChar char="·"/>
            </a:pPr>
            <a:r>
              <a:rPr lang="en-US" altLang="zh-TW" dirty="0" smtClean="0">
                <a:solidFill>
                  <a:srgbClr val="002060"/>
                </a:solidFill>
                <a:ea typeface="新細明體" pitchFamily="18" charset="-120"/>
              </a:rPr>
              <a:t>A Data type is a set of values with allowable set of operations.</a:t>
            </a:r>
          </a:p>
          <a:p>
            <a:pPr>
              <a:buFont typeface="Symbol" panose="05050102010706020507" pitchFamily="18" charset="2"/>
              <a:buChar char="·"/>
            </a:pPr>
            <a:r>
              <a:rPr lang="en-US" altLang="zh-TW" dirty="0" smtClean="0">
                <a:solidFill>
                  <a:srgbClr val="002060"/>
                </a:solidFill>
                <a:ea typeface="新細明體" pitchFamily="18" charset="-120"/>
              </a:rPr>
              <a:t>All values of data type with common properties like memory size, format, range of values and operations </a:t>
            </a:r>
          </a:p>
          <a:p>
            <a:pPr>
              <a:buFont typeface="Symbol" panose="05050102010706020507" pitchFamily="18" charset="2"/>
              <a:buChar char="·"/>
            </a:pPr>
            <a:r>
              <a:rPr lang="en-US" altLang="zh-TW" dirty="0" smtClean="0">
                <a:solidFill>
                  <a:srgbClr val="002060"/>
                </a:solidFill>
                <a:ea typeface="新細明體" pitchFamily="18" charset="-120"/>
              </a:rPr>
              <a:t>Abstract Data Type(ADT) provide separation between Operations and values representation.</a:t>
            </a:r>
          </a:p>
          <a:p>
            <a:pPr>
              <a:buFont typeface="Symbol" panose="05050102010706020507" pitchFamily="18" charset="2"/>
              <a:buChar char="·"/>
            </a:pPr>
            <a:r>
              <a:rPr lang="en-US" altLang="zh-TW" dirty="0" smtClean="0">
                <a:solidFill>
                  <a:srgbClr val="002060"/>
                </a:solidFill>
                <a:ea typeface="新細明體" pitchFamily="18" charset="-120"/>
              </a:rPr>
              <a:t>Data type in declarations is used to detection of errors, type safety, and verification.</a:t>
            </a:r>
            <a:r>
              <a:rPr lang="en-US" altLang="zh-TW" sz="2800" i="1" dirty="0" smtClean="0">
                <a:solidFill>
                  <a:srgbClr val="002060"/>
                </a:solidFill>
                <a:ea typeface="新細明體" pitchFamily="18" charset="-120"/>
              </a:rPr>
              <a:t> </a:t>
            </a:r>
            <a:endParaRPr lang="zh-TW" altLang="en-US" sz="2800" i="1" dirty="0">
              <a:solidFill>
                <a:srgbClr val="002060"/>
              </a:solidFill>
              <a:ea typeface="新細明體" pitchFamily="18" charset="-120"/>
            </a:endParaRPr>
          </a:p>
        </p:txBody>
      </p:sp>
    </p:spTree>
    <p:extLst>
      <p:ext uri="{BB962C8B-B14F-4D97-AF65-F5344CB8AC3E}">
        <p14:creationId xmlns:p14="http://schemas.microsoft.com/office/powerpoint/2010/main" val="65770186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38200" y="88901"/>
            <a:ext cx="10515600" cy="758824"/>
          </a:xfrm>
        </p:spPr>
        <p:txBody>
          <a:bodyPr/>
          <a:lstStyle/>
          <a:p>
            <a:pPr algn="ctr" eaLnBrk="1" hangingPunct="1"/>
            <a:r>
              <a:rPr lang="en-US" dirty="0" smtClean="0">
                <a:solidFill>
                  <a:srgbClr val="FF0000"/>
                </a:solidFill>
              </a:rPr>
              <a:t>Classification of Data Types</a:t>
            </a:r>
          </a:p>
        </p:txBody>
      </p:sp>
      <p:sp>
        <p:nvSpPr>
          <p:cNvPr id="13315" name="Content Placeholder 2"/>
          <p:cNvSpPr>
            <a:spLocks noGrp="1"/>
          </p:cNvSpPr>
          <p:nvPr>
            <p:ph idx="1"/>
          </p:nvPr>
        </p:nvSpPr>
        <p:spPr>
          <a:xfrm>
            <a:off x="133350" y="695325"/>
            <a:ext cx="11811000" cy="6096000"/>
          </a:xfrm>
        </p:spPr>
        <p:txBody>
          <a:bodyPr>
            <a:normAutofit fontScale="92500" lnSpcReduction="20000"/>
          </a:bodyPr>
          <a:lstStyle/>
          <a:p>
            <a:pPr algn="just" eaLnBrk="1" hangingPunct="1"/>
            <a:r>
              <a:rPr lang="en-US" dirty="0" smtClean="0"/>
              <a:t>In C data type is broadly classified  as:</a:t>
            </a:r>
          </a:p>
          <a:p>
            <a:pPr lvl="1" algn="just" eaLnBrk="1" hangingPunct="1"/>
            <a:r>
              <a:rPr lang="en-US" dirty="0" smtClean="0"/>
              <a:t>Basic data types</a:t>
            </a:r>
          </a:p>
          <a:p>
            <a:pPr lvl="1" algn="just" eaLnBrk="1" hangingPunct="1"/>
            <a:r>
              <a:rPr lang="en-US" dirty="0" smtClean="0"/>
              <a:t>Derived data types</a:t>
            </a:r>
          </a:p>
          <a:p>
            <a:pPr lvl="1" algn="just" eaLnBrk="1" hangingPunct="1"/>
            <a:r>
              <a:rPr lang="en-US" dirty="0" smtClean="0"/>
              <a:t>User defined data types</a:t>
            </a:r>
          </a:p>
          <a:p>
            <a:pPr algn="just"/>
            <a:r>
              <a:rPr lang="en-US" dirty="0" smtClean="0"/>
              <a:t>C Data types classified based on Values (content)</a:t>
            </a:r>
          </a:p>
          <a:p>
            <a:pPr lvl="1" algn="just"/>
            <a:r>
              <a:rPr lang="en-US" dirty="0" smtClean="0">
                <a:solidFill>
                  <a:srgbClr val="FF0000"/>
                </a:solidFill>
              </a:rPr>
              <a:t>Void</a:t>
            </a:r>
            <a:r>
              <a:rPr lang="en-US" dirty="0" smtClean="0"/>
              <a:t> – Valueless</a:t>
            </a:r>
          </a:p>
          <a:p>
            <a:pPr lvl="1" algn="just"/>
            <a:r>
              <a:rPr lang="en-US" dirty="0" smtClean="0">
                <a:solidFill>
                  <a:srgbClr val="FF0000"/>
                </a:solidFill>
              </a:rPr>
              <a:t>Value</a:t>
            </a:r>
            <a:r>
              <a:rPr lang="en-US" dirty="0" smtClean="0"/>
              <a:t> - </a:t>
            </a:r>
            <a:r>
              <a:rPr lang="en-US" dirty="0" smtClean="0">
                <a:solidFill>
                  <a:srgbClr val="00B050"/>
                </a:solidFill>
              </a:rPr>
              <a:t>Scalar types (One value at a time)</a:t>
            </a:r>
          </a:p>
          <a:p>
            <a:pPr lvl="2" algn="just"/>
            <a:r>
              <a:rPr lang="en-US" dirty="0" smtClean="0">
                <a:solidFill>
                  <a:srgbClr val="00B050"/>
                </a:solidFill>
              </a:rPr>
              <a:t>Arithmetic value is content types</a:t>
            </a:r>
          </a:p>
          <a:p>
            <a:pPr lvl="3" algn="just"/>
            <a:r>
              <a:rPr lang="en-US" dirty="0" smtClean="0">
                <a:solidFill>
                  <a:srgbClr val="00B050"/>
                </a:solidFill>
              </a:rPr>
              <a:t>Ordinal type ( Counting is Possible) </a:t>
            </a:r>
          </a:p>
          <a:p>
            <a:pPr lvl="4" algn="just"/>
            <a:r>
              <a:rPr lang="en-US" dirty="0" smtClean="0">
                <a:solidFill>
                  <a:srgbClr val="00B050"/>
                </a:solidFill>
              </a:rPr>
              <a:t>Character, Integer,  Enumeration</a:t>
            </a:r>
          </a:p>
          <a:p>
            <a:pPr lvl="3" algn="just"/>
            <a:r>
              <a:rPr lang="en-US" dirty="0" smtClean="0">
                <a:solidFill>
                  <a:srgbClr val="00B050"/>
                </a:solidFill>
              </a:rPr>
              <a:t>Non-Ordinal type</a:t>
            </a:r>
          </a:p>
          <a:p>
            <a:pPr lvl="4" algn="just"/>
            <a:r>
              <a:rPr lang="en-US" dirty="0" smtClean="0">
                <a:solidFill>
                  <a:srgbClr val="00B050"/>
                </a:solidFill>
              </a:rPr>
              <a:t>Float, Double</a:t>
            </a:r>
          </a:p>
          <a:p>
            <a:pPr lvl="2" algn="just"/>
            <a:r>
              <a:rPr lang="en-US" dirty="0" smtClean="0">
                <a:solidFill>
                  <a:srgbClr val="00B050"/>
                </a:solidFill>
              </a:rPr>
              <a:t>Memory address is content  - Pointer </a:t>
            </a:r>
          </a:p>
          <a:p>
            <a:pPr lvl="3" algn="just"/>
            <a:r>
              <a:rPr lang="en-US" dirty="0" smtClean="0">
                <a:solidFill>
                  <a:srgbClr val="00B050"/>
                </a:solidFill>
              </a:rPr>
              <a:t>Size:  Near, Far  and Huge Pointers</a:t>
            </a:r>
          </a:p>
          <a:p>
            <a:pPr lvl="3" algn="just"/>
            <a:r>
              <a:rPr lang="en-US" dirty="0" smtClean="0">
                <a:solidFill>
                  <a:srgbClr val="00B050"/>
                </a:solidFill>
              </a:rPr>
              <a:t>Target :  Void Pointer and Normal Pointer</a:t>
            </a:r>
          </a:p>
          <a:p>
            <a:pPr lvl="3" algn="just"/>
            <a:r>
              <a:rPr lang="en-US" dirty="0" smtClean="0">
                <a:solidFill>
                  <a:srgbClr val="00B050"/>
                </a:solidFill>
              </a:rPr>
              <a:t>Locations  NULL pointer and Non- NULL pointer</a:t>
            </a:r>
          </a:p>
          <a:p>
            <a:pPr lvl="2" algn="just"/>
            <a:r>
              <a:rPr lang="en-US" dirty="0" smtClean="0">
                <a:solidFill>
                  <a:srgbClr val="00B050"/>
                </a:solidFill>
              </a:rPr>
              <a:t>Code is content Function Type</a:t>
            </a:r>
          </a:p>
          <a:p>
            <a:pPr lvl="1" algn="just"/>
            <a:r>
              <a:rPr lang="en-US" dirty="0" smtClean="0">
                <a:solidFill>
                  <a:srgbClr val="002060"/>
                </a:solidFill>
              </a:rPr>
              <a:t>Aggregate Data types</a:t>
            </a:r>
          </a:p>
          <a:p>
            <a:pPr lvl="2" algn="just"/>
            <a:r>
              <a:rPr lang="en-US" dirty="0" smtClean="0">
                <a:solidFill>
                  <a:srgbClr val="002060"/>
                </a:solidFill>
              </a:rPr>
              <a:t>Mono data type  - Arrays</a:t>
            </a:r>
          </a:p>
          <a:p>
            <a:pPr lvl="2" algn="just"/>
            <a:r>
              <a:rPr lang="en-US" dirty="0" smtClean="0">
                <a:solidFill>
                  <a:srgbClr val="002060"/>
                </a:solidFill>
              </a:rPr>
              <a:t>Multiple data types – Structures and </a:t>
            </a:r>
            <a:r>
              <a:rPr lang="en-US" dirty="0" smtClean="0">
                <a:solidFill>
                  <a:srgbClr val="002060"/>
                </a:solidFill>
              </a:rPr>
              <a:t>Unions</a:t>
            </a:r>
            <a:endParaRPr lang="en-US" dirty="0" smtClean="0">
              <a:solidFill>
                <a:srgbClr val="002060"/>
              </a:solidFill>
            </a:endParaRPr>
          </a:p>
        </p:txBody>
      </p:sp>
    </p:spTree>
    <p:extLst>
      <p:ext uri="{BB962C8B-B14F-4D97-AF65-F5344CB8AC3E}">
        <p14:creationId xmlns:p14="http://schemas.microsoft.com/office/powerpoint/2010/main" val="5306140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1962046263"/>
              </p:ext>
            </p:extLst>
          </p:nvPr>
        </p:nvGraphicFramePr>
        <p:xfrm>
          <a:off x="1514475" y="219075"/>
          <a:ext cx="9906000" cy="6010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072324"/>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2438400" y="381000"/>
            <a:ext cx="7467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zh-TW" sz="4400" b="1" dirty="0">
                <a:solidFill>
                  <a:srgbClr val="FF0000"/>
                </a:solidFill>
                <a:latin typeface="Times New Roman" panose="02020603050405020304" pitchFamily="18" charset="0"/>
                <a:ea typeface="新細明體" pitchFamily="18" charset="-120"/>
              </a:rPr>
              <a:t>Standard</a:t>
            </a:r>
            <a:r>
              <a:rPr lang="en-US" altLang="zh-TW" sz="4400" dirty="0">
                <a:solidFill>
                  <a:srgbClr val="FF0000"/>
                </a:solidFill>
                <a:latin typeface="Times New Roman" panose="02020603050405020304" pitchFamily="18" charset="0"/>
                <a:ea typeface="新細明體" pitchFamily="18" charset="-120"/>
              </a:rPr>
              <a:t> </a:t>
            </a:r>
            <a:r>
              <a:rPr lang="en-US" altLang="zh-TW" sz="4400" b="1" dirty="0">
                <a:solidFill>
                  <a:srgbClr val="FF0000"/>
                </a:solidFill>
                <a:latin typeface="Times New Roman" panose="02020603050405020304" pitchFamily="18" charset="0"/>
                <a:ea typeface="新細明體" pitchFamily="18" charset="-120"/>
              </a:rPr>
              <a:t>Data Types</a:t>
            </a:r>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00201"/>
            <a:ext cx="8534400"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 Box 4"/>
          <p:cNvSpPr txBox="1">
            <a:spLocks noChangeArrowheads="1"/>
          </p:cNvSpPr>
          <p:nvPr/>
        </p:nvSpPr>
        <p:spPr bwMode="auto">
          <a:xfrm>
            <a:off x="266699" y="4419600"/>
            <a:ext cx="117443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 typeface="Symbol" panose="05050102010706020507" pitchFamily="18" charset="2"/>
              <a:buNone/>
            </a:pPr>
            <a:r>
              <a:rPr lang="en-US" dirty="0">
                <a:latin typeface="Times New Roman" panose="02020603050405020304" pitchFamily="18" charset="0"/>
              </a:rPr>
              <a:t>These Standard type can be used to build more complex data types called </a:t>
            </a:r>
            <a:r>
              <a:rPr lang="en-US" b="1" i="1" dirty="0">
                <a:latin typeface="Times New Roman" panose="02020603050405020304" pitchFamily="18" charset="0"/>
              </a:rPr>
              <a:t>Derived Types</a:t>
            </a:r>
            <a:r>
              <a:rPr lang="en-US" dirty="0">
                <a:latin typeface="Times New Roman" panose="02020603050405020304" pitchFamily="18" charset="0"/>
              </a:rPr>
              <a:t> (e.g. pointers, array, union etc.). </a:t>
            </a:r>
          </a:p>
        </p:txBody>
      </p:sp>
    </p:spTree>
    <p:extLst>
      <p:ext uri="{BB962C8B-B14F-4D97-AF65-F5344CB8AC3E}">
        <p14:creationId xmlns:p14="http://schemas.microsoft.com/office/powerpoint/2010/main" val="3842191971"/>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981200" y="274638"/>
            <a:ext cx="8229600" cy="419100"/>
          </a:xfrm>
        </p:spPr>
        <p:txBody>
          <a:bodyPr>
            <a:normAutofit fontScale="90000"/>
          </a:bodyPr>
          <a:lstStyle/>
          <a:p>
            <a:pPr marL="838200" indent="-838200" algn="ctr"/>
            <a:r>
              <a:rPr lang="en-US" b="1" dirty="0" smtClean="0">
                <a:solidFill>
                  <a:srgbClr val="FF0000"/>
                </a:solidFill>
              </a:rPr>
              <a:t>Data </a:t>
            </a:r>
            <a:r>
              <a:rPr lang="en-US" b="1" dirty="0">
                <a:solidFill>
                  <a:srgbClr val="FF0000"/>
                </a:solidFill>
              </a:rPr>
              <a:t>types in </a:t>
            </a:r>
            <a:r>
              <a:rPr lang="en-US" b="1" dirty="0" smtClean="0">
                <a:solidFill>
                  <a:srgbClr val="FF0000"/>
                </a:solidFill>
              </a:rPr>
              <a:t>c</a:t>
            </a:r>
            <a:endParaRPr lang="en-US" b="1" dirty="0"/>
          </a:p>
        </p:txBody>
      </p:sp>
      <p:graphicFrame>
        <p:nvGraphicFramePr>
          <p:cNvPr id="69635" name="Group 3"/>
          <p:cNvGraphicFramePr>
            <a:graphicFrameLocks noGrp="1"/>
          </p:cNvGraphicFramePr>
          <p:nvPr>
            <p:ph idx="1"/>
            <p:extLst>
              <p:ext uri="{D42A27DB-BD31-4B8C-83A1-F6EECF244321}">
                <p14:modId xmlns:p14="http://schemas.microsoft.com/office/powerpoint/2010/main" val="3885893680"/>
              </p:ext>
            </p:extLst>
          </p:nvPr>
        </p:nvGraphicFramePr>
        <p:xfrm>
          <a:off x="352425" y="693736"/>
          <a:ext cx="11111441" cy="5935664"/>
        </p:xfrm>
        <a:graphic>
          <a:graphicData uri="http://schemas.openxmlformats.org/drawingml/2006/table">
            <a:tbl>
              <a:tblPr/>
              <a:tblGrid>
                <a:gridCol w="11111441"/>
              </a:tblGrid>
              <a:tr h="593892">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Data type       Size(bytes)          Range                    Format string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93892">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Char                         1            128 to 127                                  %c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92264">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tab pos="1231900" algn="l"/>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Unsigned char          1               0 to 255                                  %c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93892">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Short or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int</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2        -32,768 to 32,767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i</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or %d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93892">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Unsigned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int</a:t>
                      </a: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2              0 to 65535                               %u</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93892">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Long                          4      -2147483648 to 2147483647          %ld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93892">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Unsigned long          4            0 to 4294967295                        %</a:t>
                      </a:r>
                      <a:r>
                        <a:rPr kumimoji="0" lang="en-US" sz="20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lu</a:t>
                      </a:r>
                      <a:endPar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92264">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Float                          4         3.4 e-38 to 3.4 e+38                      %f or %g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93892">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Double                       8         1.7 e-308 to 1.7 e+308                   %lf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93892">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Long Double              10      3.4 e-4932 to 1.1 e+4932                %lf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305209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lgn="l"/>
            <a:r>
              <a:rPr lang="en-US" altLang="zh-TW" b="1" dirty="0" smtClean="0">
                <a:solidFill>
                  <a:srgbClr val="FF0000"/>
                </a:solidFill>
                <a:ea typeface="新細明體" pitchFamily="18" charset="-120"/>
              </a:rPr>
              <a:t>void</a:t>
            </a:r>
            <a:endParaRPr lang="en-US" b="1" dirty="0" smtClean="0">
              <a:solidFill>
                <a:srgbClr val="FF0000"/>
              </a:solidFill>
              <a:ea typeface="新細明體" pitchFamily="18" charset="-120"/>
            </a:endParaRPr>
          </a:p>
        </p:txBody>
      </p:sp>
      <p:sp>
        <p:nvSpPr>
          <p:cNvPr id="48131" name="Rectangle 3"/>
          <p:cNvSpPr>
            <a:spLocks noGrp="1" noChangeArrowheads="1"/>
          </p:cNvSpPr>
          <p:nvPr>
            <p:ph type="body" idx="1"/>
          </p:nvPr>
        </p:nvSpPr>
        <p:spPr>
          <a:xfrm>
            <a:off x="771525" y="761999"/>
            <a:ext cx="9439275" cy="1685925"/>
          </a:xfrm>
        </p:spPr>
        <p:txBody>
          <a:bodyPr/>
          <a:lstStyle/>
          <a:p>
            <a:pPr>
              <a:buFontTx/>
              <a:buNone/>
            </a:pPr>
            <a:endParaRPr lang="en-US" altLang="zh-TW" sz="4000" dirty="0">
              <a:ea typeface="新細明體" pitchFamily="18" charset="-120"/>
            </a:endParaRPr>
          </a:p>
          <a:p>
            <a:pPr lvl="1">
              <a:buClr>
                <a:schemeClr val="tx1"/>
              </a:buClr>
              <a:buSzPct val="60000"/>
              <a:buFont typeface="Wingdings" panose="05000000000000000000" pitchFamily="2" charset="2"/>
              <a:buChar char="l"/>
            </a:pPr>
            <a:r>
              <a:rPr lang="en-US" altLang="zh-TW" dirty="0" smtClean="0">
                <a:ea typeface="新細明體" pitchFamily="18" charset="-120"/>
              </a:rPr>
              <a:t>The void type has no values and no operations.</a:t>
            </a:r>
          </a:p>
          <a:p>
            <a:pPr lvl="1">
              <a:buClr>
                <a:schemeClr val="tx1"/>
              </a:buClr>
              <a:buSzPct val="60000"/>
              <a:buFont typeface="Wingdings" panose="05000000000000000000" pitchFamily="2" charset="2"/>
              <a:buChar char="l"/>
            </a:pPr>
            <a:r>
              <a:rPr lang="en-US" altLang="zh-TW" dirty="0" smtClean="0">
                <a:ea typeface="新細明體" pitchFamily="18" charset="-120"/>
              </a:rPr>
              <a:t>Both the set of values and the set of operations are empty</a:t>
            </a:r>
            <a:r>
              <a:rPr lang="en-US" altLang="zh-TW" dirty="0" smtClean="0">
                <a:ea typeface="新細明體" pitchFamily="18" charset="-120"/>
              </a:rPr>
              <a:t>.</a:t>
            </a:r>
          </a:p>
          <a:p>
            <a:pPr marL="457200" lvl="1" indent="0">
              <a:buClr>
                <a:schemeClr val="tx1"/>
              </a:buClr>
              <a:buSzPct val="60000"/>
              <a:buNone/>
            </a:pPr>
            <a:endParaRPr lang="zh-TW" altLang="en-US" dirty="0" smtClean="0">
              <a:ea typeface="新細明體" pitchFamily="18" charset="-120"/>
            </a:endParaRPr>
          </a:p>
          <a:p>
            <a:pPr>
              <a:buFontTx/>
              <a:buNone/>
            </a:pPr>
            <a:endParaRPr lang="en-US" dirty="0" smtClean="0"/>
          </a:p>
        </p:txBody>
      </p:sp>
      <p:pic>
        <p:nvPicPr>
          <p:cNvPr id="2" name="Picture 1"/>
          <p:cNvPicPr>
            <a:picLocks noChangeAspect="1"/>
          </p:cNvPicPr>
          <p:nvPr/>
        </p:nvPicPr>
        <p:blipFill>
          <a:blip r:embed="rId2"/>
          <a:stretch>
            <a:fillRect/>
          </a:stretch>
        </p:blipFill>
        <p:spPr>
          <a:xfrm>
            <a:off x="841979" y="2199639"/>
            <a:ext cx="9968896" cy="3448686"/>
          </a:xfrm>
          <a:prstGeom prst="rect">
            <a:avLst/>
          </a:prstGeom>
        </p:spPr>
      </p:pic>
    </p:spTree>
    <p:extLst>
      <p:ext uri="{BB962C8B-B14F-4D97-AF65-F5344CB8AC3E}">
        <p14:creationId xmlns:p14="http://schemas.microsoft.com/office/powerpoint/2010/main" val="17226488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057401" y="228600"/>
            <a:ext cx="5222875" cy="838200"/>
          </a:xfrm>
        </p:spPr>
        <p:txBody>
          <a:bodyPr/>
          <a:lstStyle/>
          <a:p>
            <a:r>
              <a:rPr lang="en-US" altLang="zh-TW" dirty="0" smtClean="0">
                <a:solidFill>
                  <a:srgbClr val="FF0000"/>
                </a:solidFill>
                <a:ea typeface="新細明體" pitchFamily="18" charset="-120"/>
              </a:rPr>
              <a:t>Floating Point</a:t>
            </a:r>
            <a:endParaRPr lang="zh-TW" altLang="en-US" dirty="0" smtClean="0">
              <a:solidFill>
                <a:srgbClr val="FF0000"/>
              </a:solidFill>
              <a:ea typeface="新細明體" pitchFamily="18" charset="-120"/>
            </a:endParaRPr>
          </a:p>
        </p:txBody>
      </p:sp>
      <p:sp>
        <p:nvSpPr>
          <p:cNvPr id="46083" name="Rectangle 3"/>
          <p:cNvSpPr>
            <a:spLocks noGrp="1" noChangeArrowheads="1"/>
          </p:cNvSpPr>
          <p:nvPr>
            <p:ph type="body" idx="1"/>
          </p:nvPr>
        </p:nvSpPr>
        <p:spPr>
          <a:xfrm>
            <a:off x="371475" y="1066800"/>
            <a:ext cx="9991725" cy="4610100"/>
          </a:xfrm>
        </p:spPr>
        <p:txBody>
          <a:bodyPr/>
          <a:lstStyle/>
          <a:p>
            <a:pPr>
              <a:buClr>
                <a:schemeClr val="tx1"/>
              </a:buClr>
              <a:buSzPct val="60000"/>
              <a:buFont typeface="Wingdings" panose="05000000000000000000" pitchFamily="2" charset="2"/>
              <a:buChar char="l"/>
            </a:pPr>
            <a:r>
              <a:rPr lang="en-US" altLang="zh-TW" dirty="0" smtClean="0">
                <a:solidFill>
                  <a:srgbClr val="002060"/>
                </a:solidFill>
                <a:ea typeface="新細明體" pitchFamily="18" charset="-120"/>
              </a:rPr>
              <a:t>A floating-point type is a number with a fractional part, e.g. 56.78</a:t>
            </a:r>
          </a:p>
          <a:p>
            <a:pPr>
              <a:buClr>
                <a:schemeClr val="tx1"/>
              </a:buClr>
              <a:buSzPct val="60000"/>
              <a:buFont typeface="Wingdings" panose="05000000000000000000" pitchFamily="2" charset="2"/>
              <a:buChar char="l"/>
            </a:pPr>
            <a:r>
              <a:rPr lang="en-US" altLang="zh-TW" dirty="0" smtClean="0">
                <a:solidFill>
                  <a:srgbClr val="002060"/>
                </a:solidFill>
                <a:ea typeface="新細明體" pitchFamily="18" charset="-120"/>
              </a:rPr>
              <a:t>Floating point numbers are stored using </a:t>
            </a:r>
          </a:p>
          <a:p>
            <a:pPr>
              <a:buClr>
                <a:schemeClr val="tx1"/>
              </a:buClr>
              <a:buSzPct val="60000"/>
              <a:buFont typeface="Wingdings" panose="05000000000000000000" pitchFamily="2" charset="2"/>
              <a:buNone/>
            </a:pPr>
            <a:r>
              <a:rPr lang="en-US" altLang="zh-TW" dirty="0" smtClean="0">
                <a:solidFill>
                  <a:srgbClr val="002060"/>
                </a:solidFill>
                <a:ea typeface="新細明體" pitchFamily="18" charset="-120"/>
              </a:rPr>
              <a:t>   4 Byte.</a:t>
            </a:r>
          </a:p>
          <a:p>
            <a:pPr>
              <a:buClr>
                <a:schemeClr val="tx1"/>
              </a:buClr>
              <a:buSzPct val="60000"/>
              <a:buFont typeface="Wingdings" panose="05000000000000000000" pitchFamily="2" charset="2"/>
              <a:buChar char="l"/>
            </a:pPr>
            <a:r>
              <a:rPr lang="en-US" altLang="zh-TW" b="1" dirty="0" smtClean="0">
                <a:solidFill>
                  <a:srgbClr val="002060"/>
                </a:solidFill>
                <a:ea typeface="新細明體" pitchFamily="18" charset="-120"/>
              </a:rPr>
              <a:t>Types</a:t>
            </a:r>
          </a:p>
          <a:p>
            <a:pPr lvl="1">
              <a:buClr>
                <a:schemeClr val="tx1"/>
              </a:buClr>
              <a:buSzPct val="60000"/>
              <a:buFont typeface="Wingdings" panose="05000000000000000000" pitchFamily="2" charset="2"/>
              <a:buChar char="l"/>
            </a:pPr>
            <a:r>
              <a:rPr lang="en-US" altLang="zh-TW" dirty="0" smtClean="0">
                <a:solidFill>
                  <a:srgbClr val="002060"/>
                </a:solidFill>
                <a:ea typeface="新細明體" pitchFamily="18" charset="-120"/>
              </a:rPr>
              <a:t>Float</a:t>
            </a:r>
          </a:p>
          <a:p>
            <a:pPr lvl="1">
              <a:buClr>
                <a:schemeClr val="tx1"/>
              </a:buClr>
              <a:buSzPct val="60000"/>
              <a:buFont typeface="Wingdings" panose="05000000000000000000" pitchFamily="2" charset="2"/>
              <a:buChar char="l"/>
            </a:pPr>
            <a:r>
              <a:rPr lang="en-US" altLang="zh-TW" dirty="0" smtClean="0">
                <a:solidFill>
                  <a:srgbClr val="002060"/>
                </a:solidFill>
                <a:ea typeface="新細明體" pitchFamily="18" charset="-120"/>
              </a:rPr>
              <a:t>Double</a:t>
            </a:r>
          </a:p>
          <a:p>
            <a:pPr lvl="1">
              <a:buClr>
                <a:schemeClr val="tx1"/>
              </a:buClr>
              <a:buSzPct val="60000"/>
              <a:buFont typeface="Wingdings" panose="05000000000000000000" pitchFamily="2" charset="2"/>
              <a:buChar char="l"/>
            </a:pPr>
            <a:r>
              <a:rPr lang="en-US" altLang="zh-TW" dirty="0" smtClean="0">
                <a:solidFill>
                  <a:srgbClr val="002060"/>
                </a:solidFill>
                <a:ea typeface="新細明體" pitchFamily="18" charset="-120"/>
              </a:rPr>
              <a:t>long double </a:t>
            </a:r>
          </a:p>
          <a:p>
            <a:endParaRPr lang="zh-TW" altLang="en-US" dirty="0" smtClean="0">
              <a:ea typeface="新細明體" pitchFamily="18" charset="-120"/>
            </a:endParaRPr>
          </a:p>
        </p:txBody>
      </p:sp>
    </p:spTree>
    <p:extLst>
      <p:ext uri="{BB962C8B-B14F-4D97-AF65-F5344CB8AC3E}">
        <p14:creationId xmlns:p14="http://schemas.microsoft.com/office/powerpoint/2010/main" val="3333239193"/>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95325" y="104775"/>
            <a:ext cx="10658475" cy="1129169"/>
          </a:xfrm>
        </p:spPr>
        <p:txBody>
          <a:bodyPr>
            <a:normAutofit/>
          </a:bodyPr>
          <a:lstStyle/>
          <a:p>
            <a:pPr algn="ctr"/>
            <a:r>
              <a:rPr lang="en-US" altLang="zh-TW" sz="5400" dirty="0">
                <a:solidFill>
                  <a:srgbClr val="FF0000"/>
                </a:solidFill>
                <a:ea typeface="新細明體" pitchFamily="18" charset="-120"/>
              </a:rPr>
              <a:t>C</a:t>
            </a:r>
            <a:r>
              <a:rPr lang="en-US" altLang="zh-TW" sz="5400" dirty="0" smtClean="0">
                <a:solidFill>
                  <a:srgbClr val="FF0000"/>
                </a:solidFill>
                <a:ea typeface="新細明體" pitchFamily="18" charset="-120"/>
              </a:rPr>
              <a:t>haracter </a:t>
            </a:r>
            <a:endParaRPr lang="zh-TW" altLang="en-US" sz="5400" dirty="0">
              <a:solidFill>
                <a:srgbClr val="FF0000"/>
              </a:solidFill>
              <a:ea typeface="新細明體" pitchFamily="18" charset="-120"/>
            </a:endParaRPr>
          </a:p>
        </p:txBody>
      </p:sp>
      <p:sp>
        <p:nvSpPr>
          <p:cNvPr id="47107" name="Rectangle 8"/>
          <p:cNvSpPr>
            <a:spLocks noGrp="1" noChangeArrowheads="1"/>
          </p:cNvSpPr>
          <p:nvPr>
            <p:ph type="body" idx="1"/>
          </p:nvPr>
        </p:nvSpPr>
        <p:spPr>
          <a:xfrm>
            <a:off x="295275" y="1524000"/>
            <a:ext cx="11058525" cy="4652963"/>
          </a:xfrm>
        </p:spPr>
        <p:txBody>
          <a:bodyPr/>
          <a:lstStyle/>
          <a:p>
            <a:r>
              <a:rPr lang="en-US" dirty="0" smtClean="0"/>
              <a:t>Character are generally stored using 8 bits(1 Byte) of the internal storage.</a:t>
            </a:r>
          </a:p>
        </p:txBody>
      </p:sp>
      <p:grpSp>
        <p:nvGrpSpPr>
          <p:cNvPr id="47108" name="Group 3"/>
          <p:cNvGrpSpPr>
            <a:grpSpLocks/>
          </p:cNvGrpSpPr>
          <p:nvPr/>
        </p:nvGrpSpPr>
        <p:grpSpPr bwMode="auto">
          <a:xfrm>
            <a:off x="695325" y="2400299"/>
            <a:ext cx="10306050" cy="2943225"/>
            <a:chOff x="252" y="2085"/>
            <a:chExt cx="5256" cy="4140"/>
          </a:xfrm>
        </p:grpSpPr>
        <p:sp>
          <p:nvSpPr>
            <p:cNvPr id="47109" name="Text Box 4"/>
            <p:cNvSpPr txBox="1">
              <a:spLocks noChangeArrowheads="1"/>
            </p:cNvSpPr>
            <p:nvPr/>
          </p:nvSpPr>
          <p:spPr bwMode="auto">
            <a:xfrm>
              <a:off x="252" y="2085"/>
              <a:ext cx="5256" cy="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50000"/>
                </a:lnSpc>
                <a:spcBef>
                  <a:spcPct val="50000"/>
                </a:spcBef>
                <a:spcAft>
                  <a:spcPct val="50000"/>
                </a:spcAft>
                <a:buFont typeface="Symbol" panose="05050102010706020507" pitchFamily="18" charset="2"/>
                <a:buNone/>
              </a:pPr>
              <a:endParaRPr lang="en-US" sz="800" dirty="0">
                <a:latin typeface="Times New Roman" panose="02020603050405020304" pitchFamily="18" charset="0"/>
              </a:endParaRPr>
            </a:p>
            <a:p>
              <a:pPr>
                <a:lnSpc>
                  <a:spcPct val="50000"/>
                </a:lnSpc>
                <a:spcBef>
                  <a:spcPct val="50000"/>
                </a:spcBef>
                <a:spcAft>
                  <a:spcPct val="50000"/>
                </a:spcAft>
                <a:buFont typeface="Symbol" panose="05050102010706020507" pitchFamily="18" charset="2"/>
                <a:buNone/>
              </a:pPr>
              <a:r>
                <a:rPr lang="en-US" dirty="0">
                  <a:latin typeface="Times New Roman" panose="02020603050405020304" pitchFamily="18" charset="0"/>
                </a:rPr>
                <a:t>  </a:t>
              </a:r>
              <a:r>
                <a:rPr lang="en-US" b="1" u="sng" dirty="0">
                  <a:latin typeface="Times New Roman" panose="02020603050405020304" pitchFamily="18" charset="0"/>
                </a:rPr>
                <a:t>Character</a:t>
              </a:r>
              <a:r>
                <a:rPr lang="en-US" dirty="0">
                  <a:latin typeface="Times New Roman" panose="02020603050405020304" pitchFamily="18" charset="0"/>
                </a:rPr>
                <a:t>	        </a:t>
              </a:r>
              <a:r>
                <a:rPr lang="en-US" b="1" u="sng" dirty="0">
                  <a:latin typeface="Times New Roman" panose="02020603050405020304" pitchFamily="18" charset="0"/>
                </a:rPr>
                <a:t>ASCII code value</a:t>
              </a:r>
              <a:endParaRPr lang="en-US" dirty="0">
                <a:latin typeface="Times New Roman" panose="02020603050405020304" pitchFamily="18" charset="0"/>
              </a:endParaRPr>
            </a:p>
            <a:p>
              <a:pPr>
                <a:lnSpc>
                  <a:spcPct val="50000"/>
                </a:lnSpc>
                <a:spcBef>
                  <a:spcPct val="50000"/>
                </a:spcBef>
                <a:spcAft>
                  <a:spcPct val="50000"/>
                </a:spcAft>
                <a:buFont typeface="Symbol" panose="05050102010706020507" pitchFamily="18" charset="2"/>
                <a:buNone/>
              </a:pPr>
              <a:r>
                <a:rPr lang="en-US" dirty="0">
                  <a:latin typeface="Times New Roman" panose="02020603050405020304" pitchFamily="18" charset="0"/>
                </a:rPr>
                <a:t>	a	        97(decimal) or 01100001(binary)</a:t>
              </a:r>
            </a:p>
            <a:p>
              <a:pPr>
                <a:lnSpc>
                  <a:spcPct val="50000"/>
                </a:lnSpc>
                <a:spcBef>
                  <a:spcPct val="50000"/>
                </a:spcBef>
                <a:spcAft>
                  <a:spcPct val="50000"/>
                </a:spcAft>
                <a:buFont typeface="Symbol" panose="05050102010706020507" pitchFamily="18" charset="2"/>
                <a:buNone/>
              </a:pPr>
              <a:r>
                <a:rPr lang="en-US" dirty="0">
                  <a:latin typeface="Times New Roman" panose="02020603050405020304" pitchFamily="18" charset="0"/>
                </a:rPr>
                <a:t>	x	      120(decimal) or 01111000(binary)</a:t>
              </a:r>
            </a:p>
          </p:txBody>
        </p:sp>
        <p:grpSp>
          <p:nvGrpSpPr>
            <p:cNvPr id="47110" name="Group 5"/>
            <p:cNvGrpSpPr>
              <a:grpSpLocks/>
            </p:cNvGrpSpPr>
            <p:nvPr/>
          </p:nvGrpSpPr>
          <p:grpSpPr bwMode="auto">
            <a:xfrm>
              <a:off x="516" y="3036"/>
              <a:ext cx="4932" cy="900"/>
              <a:chOff x="516" y="3036"/>
              <a:chExt cx="4932" cy="900"/>
            </a:xfrm>
          </p:grpSpPr>
          <p:sp>
            <p:nvSpPr>
              <p:cNvPr id="47111" name="Line 6"/>
              <p:cNvSpPr>
                <a:spLocks noChangeShapeType="1"/>
              </p:cNvSpPr>
              <p:nvPr/>
            </p:nvSpPr>
            <p:spPr bwMode="auto">
              <a:xfrm>
                <a:off x="1716" y="3036"/>
                <a:ext cx="0" cy="9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112" name="Line 7"/>
              <p:cNvSpPr>
                <a:spLocks noChangeShapeType="1"/>
              </p:cNvSpPr>
              <p:nvPr/>
            </p:nvSpPr>
            <p:spPr bwMode="auto">
              <a:xfrm>
                <a:off x="516" y="3528"/>
                <a:ext cx="493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1960720481"/>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706688" y="350838"/>
            <a:ext cx="6858000" cy="914400"/>
          </a:xfrm>
        </p:spPr>
        <p:txBody>
          <a:bodyPr/>
          <a:lstStyle/>
          <a:p>
            <a:r>
              <a:rPr lang="en-US" altLang="zh-TW" b="1" dirty="0" smtClean="0">
                <a:solidFill>
                  <a:srgbClr val="FF0000"/>
                </a:solidFill>
                <a:ea typeface="新細明體" pitchFamily="18" charset="-120"/>
              </a:rPr>
              <a:t>Variable</a:t>
            </a:r>
            <a:r>
              <a:rPr lang="en-US" altLang="zh-TW" b="1" dirty="0" smtClean="0">
                <a:solidFill>
                  <a:srgbClr val="FF0000"/>
                </a:solidFill>
                <a:latin typeface="Times New Roman" panose="02020603050405020304" pitchFamily="18" charset="0"/>
                <a:ea typeface="新細明體" pitchFamily="18" charset="-120"/>
              </a:rPr>
              <a:t>’</a:t>
            </a:r>
            <a:r>
              <a:rPr lang="en-US" altLang="zh-TW" b="1" dirty="0" smtClean="0">
                <a:solidFill>
                  <a:srgbClr val="FF0000"/>
                </a:solidFill>
                <a:ea typeface="新細明體" pitchFamily="18" charset="-120"/>
              </a:rPr>
              <a:t>s Declaration</a:t>
            </a:r>
          </a:p>
        </p:txBody>
      </p:sp>
      <p:grpSp>
        <p:nvGrpSpPr>
          <p:cNvPr id="49155" name="Group 3"/>
          <p:cNvGrpSpPr>
            <a:grpSpLocks/>
          </p:cNvGrpSpPr>
          <p:nvPr/>
        </p:nvGrpSpPr>
        <p:grpSpPr bwMode="auto">
          <a:xfrm>
            <a:off x="2209800" y="1828800"/>
            <a:ext cx="7772400" cy="4724400"/>
            <a:chOff x="432" y="1152"/>
            <a:chExt cx="4896" cy="2976"/>
          </a:xfrm>
        </p:grpSpPr>
        <p:sp>
          <p:nvSpPr>
            <p:cNvPr id="49157" name="Line 5"/>
            <p:cNvSpPr>
              <a:spLocks noChangeShapeType="1"/>
            </p:cNvSpPr>
            <p:nvPr/>
          </p:nvSpPr>
          <p:spPr bwMode="auto">
            <a:xfrm>
              <a:off x="3072" y="2784"/>
              <a:ext cx="0" cy="19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wrap="none" anchor="ctr"/>
            <a:lstStyle/>
            <a:p>
              <a:endParaRPr lang="en-US"/>
            </a:p>
          </p:txBody>
        </p:sp>
        <p:sp>
          <p:nvSpPr>
            <p:cNvPr id="49158" name="Line 6"/>
            <p:cNvSpPr>
              <a:spLocks noChangeShapeType="1"/>
            </p:cNvSpPr>
            <p:nvPr/>
          </p:nvSpPr>
          <p:spPr bwMode="auto">
            <a:xfrm>
              <a:off x="960" y="2832"/>
              <a:ext cx="1152" cy="62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wrap="none" anchor="ctr"/>
            <a:lstStyle/>
            <a:p>
              <a:endParaRPr lang="en-US"/>
            </a:p>
          </p:txBody>
        </p:sp>
      </p:grpSp>
      <p:sp>
        <p:nvSpPr>
          <p:cNvPr id="49156" name="Rectangle 4"/>
          <p:cNvSpPr>
            <a:spLocks noGrp="1" noChangeArrowheads="1"/>
          </p:cNvSpPr>
          <p:nvPr/>
        </p:nvSpPr>
        <p:spPr bwMode="auto">
          <a:xfrm>
            <a:off x="276225" y="1265238"/>
            <a:ext cx="11801475" cy="336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buClr>
                <a:schemeClr val="tx1"/>
              </a:buClr>
              <a:buSzPct val="60000"/>
              <a:buFont typeface="Wingdings" panose="05000000000000000000" pitchFamily="2" charset="2"/>
              <a:buChar char="l"/>
            </a:pPr>
            <a:r>
              <a:rPr lang="en-US" altLang="zh-TW" dirty="0">
                <a:ea typeface="新細明體" pitchFamily="18" charset="-120"/>
              </a:rPr>
              <a:t>To create a variable, you must specify the </a:t>
            </a:r>
            <a:r>
              <a:rPr lang="en-US" altLang="zh-TW" b="1" dirty="0">
                <a:ea typeface="新細明體" pitchFamily="18" charset="-120"/>
              </a:rPr>
              <a:t>type </a:t>
            </a:r>
            <a:r>
              <a:rPr lang="en-US" altLang="zh-TW" dirty="0">
                <a:ea typeface="新細明體" pitchFamily="18" charset="-120"/>
              </a:rPr>
              <a:t>and then its </a:t>
            </a:r>
            <a:r>
              <a:rPr lang="en-US" altLang="zh-TW" b="1" dirty="0">
                <a:ea typeface="新細明體" pitchFamily="18" charset="-120"/>
              </a:rPr>
              <a:t>identifier</a:t>
            </a:r>
            <a:r>
              <a:rPr lang="en-US" altLang="zh-TW" dirty="0">
                <a:ea typeface="新細明體" pitchFamily="18" charset="-120"/>
              </a:rPr>
              <a:t> :</a:t>
            </a:r>
          </a:p>
          <a:p>
            <a:pPr algn="just">
              <a:lnSpc>
                <a:spcPct val="80000"/>
              </a:lnSpc>
              <a:buClr>
                <a:schemeClr val="tx1"/>
              </a:buClr>
              <a:buSzPct val="60000"/>
              <a:buFont typeface="Wingdings" panose="05000000000000000000" pitchFamily="2" charset="2"/>
              <a:buChar char="l"/>
            </a:pPr>
            <a:endParaRPr lang="en-US" altLang="zh-TW" sz="1600" dirty="0">
              <a:ea typeface="新細明體" pitchFamily="18" charset="-120"/>
            </a:endParaRPr>
          </a:p>
          <a:p>
            <a:pPr algn="just">
              <a:lnSpc>
                <a:spcPct val="80000"/>
              </a:lnSpc>
              <a:buClr>
                <a:schemeClr val="tx1"/>
              </a:buClr>
              <a:buSzPct val="60000"/>
              <a:buFont typeface="Wingdings" panose="05000000000000000000" pitchFamily="2" charset="2"/>
              <a:buNone/>
            </a:pPr>
            <a:r>
              <a:rPr lang="en-US" altLang="zh-TW" dirty="0">
                <a:ea typeface="新細明體" pitchFamily="18" charset="-120"/>
              </a:rPr>
              <a:t>				float   price;</a:t>
            </a:r>
          </a:p>
          <a:p>
            <a:pPr algn="just">
              <a:lnSpc>
                <a:spcPct val="80000"/>
              </a:lnSpc>
              <a:buClr>
                <a:schemeClr val="tx1"/>
              </a:buClr>
              <a:buSzPct val="60000"/>
              <a:buFont typeface="Wingdings" panose="05000000000000000000" pitchFamily="2" charset="2"/>
              <a:buNone/>
            </a:pPr>
            <a:r>
              <a:rPr lang="en-US" altLang="zh-TW" dirty="0">
                <a:ea typeface="新細明體" pitchFamily="18" charset="-120"/>
              </a:rPr>
              <a:t>				</a:t>
            </a:r>
            <a:r>
              <a:rPr lang="en-US" altLang="zh-TW" dirty="0" err="1">
                <a:ea typeface="新細明體" pitchFamily="18" charset="-120"/>
              </a:rPr>
              <a:t>int</a:t>
            </a:r>
            <a:r>
              <a:rPr lang="en-US" altLang="zh-TW" dirty="0">
                <a:ea typeface="新細明體" pitchFamily="18" charset="-120"/>
              </a:rPr>
              <a:t>	 </a:t>
            </a:r>
            <a:r>
              <a:rPr lang="en-US" altLang="zh-TW" dirty="0" err="1">
                <a:ea typeface="新細明體" pitchFamily="18" charset="-120"/>
              </a:rPr>
              <a:t>a,b</a:t>
            </a:r>
            <a:r>
              <a:rPr lang="en-US" altLang="zh-TW" dirty="0">
                <a:ea typeface="新細明體" pitchFamily="18" charset="-120"/>
              </a:rPr>
              <a:t>;</a:t>
            </a:r>
          </a:p>
          <a:p>
            <a:pPr>
              <a:buFontTx/>
              <a:buNone/>
            </a:pPr>
            <a:r>
              <a:rPr lang="zh-TW" altLang="en-US" dirty="0">
                <a:ea typeface="新細明體" pitchFamily="18" charset="-120"/>
              </a:rPr>
              <a:t>				char   code;</a:t>
            </a:r>
          </a:p>
        </p:txBody>
      </p:sp>
    </p:spTree>
    <p:extLst>
      <p:ext uri="{BB962C8B-B14F-4D97-AF65-F5344CB8AC3E}">
        <p14:creationId xmlns:p14="http://schemas.microsoft.com/office/powerpoint/2010/main" val="209775836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8750" t="17857" r="21652" b="5953"/>
          <a:stretch/>
        </p:blipFill>
        <p:spPr>
          <a:xfrm>
            <a:off x="68120" y="0"/>
            <a:ext cx="12022281" cy="6781800"/>
          </a:xfrm>
          <a:prstGeom prst="rect">
            <a:avLst/>
          </a:prstGeom>
        </p:spPr>
      </p:pic>
    </p:spTree>
    <p:extLst>
      <p:ext uri="{BB962C8B-B14F-4D97-AF65-F5344CB8AC3E}">
        <p14:creationId xmlns:p14="http://schemas.microsoft.com/office/powerpoint/2010/main" val="310512716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3124200" y="186503"/>
            <a:ext cx="5638800" cy="701731"/>
          </a:xfrm>
        </p:spPr>
        <p:txBody>
          <a:bodyPr>
            <a:spAutoFit/>
          </a:bodyPr>
          <a:lstStyle/>
          <a:p>
            <a:pPr eaLnBrk="1" hangingPunct="1"/>
            <a:r>
              <a:rPr lang="en-US" dirty="0" smtClean="0">
                <a:solidFill>
                  <a:srgbClr val="FF0000"/>
                </a:solidFill>
                <a:latin typeface="Arial" panose="020B0604020202020204" pitchFamily="34" charset="0"/>
                <a:cs typeface="Arial" panose="020B0604020202020204" pitchFamily="34" charset="0"/>
              </a:rPr>
              <a:t>C VARIABLES</a:t>
            </a:r>
          </a:p>
        </p:txBody>
      </p:sp>
      <p:sp>
        <p:nvSpPr>
          <p:cNvPr id="3" name="Content Placeholder 2"/>
          <p:cNvSpPr>
            <a:spLocks noGrp="1"/>
          </p:cNvSpPr>
          <p:nvPr>
            <p:ph idx="1"/>
          </p:nvPr>
        </p:nvSpPr>
        <p:spPr>
          <a:xfrm>
            <a:off x="142875" y="888234"/>
            <a:ext cx="11953875" cy="5237931"/>
          </a:xfrm>
        </p:spPr>
        <p:txBody>
          <a:bodyPr rtlCol="0">
            <a:normAutofit/>
          </a:bodyPr>
          <a:lstStyle/>
          <a:p>
            <a:pPr>
              <a:buFont typeface="Wingdings" pitchFamily="2" charset="2"/>
              <a:buChar char="§"/>
              <a:defRPr/>
            </a:pPr>
            <a:r>
              <a:rPr lang="en-US" dirty="0" smtClean="0">
                <a:latin typeface="Arial" pitchFamily="34" charset="0"/>
                <a:cs typeface="Arial" pitchFamily="34" charset="0"/>
              </a:rPr>
              <a:t>are </a:t>
            </a:r>
            <a:r>
              <a:rPr lang="en-US" u="sng" dirty="0" smtClean="0">
                <a:latin typeface="Arial" pitchFamily="34" charset="0"/>
                <a:cs typeface="Arial" pitchFamily="34" charset="0"/>
              </a:rPr>
              <a:t>named blocks of memory</a:t>
            </a:r>
            <a:r>
              <a:rPr lang="en-US" dirty="0" smtClean="0">
                <a:latin typeface="Arial" pitchFamily="34" charset="0"/>
                <a:cs typeface="Arial" pitchFamily="34" charset="0"/>
              </a:rPr>
              <a:t> &amp; is </a:t>
            </a:r>
            <a:r>
              <a:rPr lang="en-US" u="sng" dirty="0" smtClean="0">
                <a:latin typeface="Arial" pitchFamily="34" charset="0"/>
                <a:cs typeface="Arial" pitchFamily="34" charset="0"/>
              </a:rPr>
              <a:t>any valid identifier</a:t>
            </a:r>
            <a:r>
              <a:rPr lang="en-US" dirty="0" smtClean="0">
                <a:latin typeface="Arial" pitchFamily="34" charset="0"/>
                <a:cs typeface="Arial" pitchFamily="34" charset="0"/>
              </a:rPr>
              <a:t>.</a:t>
            </a:r>
          </a:p>
          <a:p>
            <a:pPr>
              <a:buFont typeface="Wingdings" pitchFamily="2" charset="2"/>
              <a:buChar char="§"/>
              <a:defRPr/>
            </a:pPr>
            <a:r>
              <a:rPr lang="en-US" dirty="0" smtClean="0">
                <a:latin typeface="Arial" pitchFamily="34" charset="0"/>
                <a:cs typeface="Arial" pitchFamily="34" charset="0"/>
              </a:rPr>
              <a:t>Have two properties in syntax: </a:t>
            </a:r>
            <a:r>
              <a:rPr lang="en-US" u="sng" dirty="0" smtClean="0">
                <a:latin typeface="Arial" pitchFamily="34" charset="0"/>
                <a:cs typeface="Arial" pitchFamily="34" charset="0"/>
              </a:rPr>
              <a:t>name</a:t>
            </a:r>
            <a:r>
              <a:rPr lang="en-US" dirty="0" smtClean="0">
                <a:latin typeface="Arial" pitchFamily="34" charset="0"/>
                <a:cs typeface="Arial" pitchFamily="34" charset="0"/>
              </a:rPr>
              <a:t> — a unique identifier &amp; </a:t>
            </a:r>
            <a:r>
              <a:rPr lang="en-US" u="sng" dirty="0" smtClean="0">
                <a:latin typeface="Arial" pitchFamily="34" charset="0"/>
                <a:cs typeface="Arial" pitchFamily="34" charset="0"/>
              </a:rPr>
              <a:t>type</a:t>
            </a:r>
            <a:r>
              <a:rPr lang="en-US" dirty="0" smtClean="0">
                <a:latin typeface="Arial" pitchFamily="34" charset="0"/>
                <a:cs typeface="Arial" pitchFamily="34" charset="0"/>
              </a:rPr>
              <a:t> — what kind of value is stored.</a:t>
            </a:r>
          </a:p>
          <a:p>
            <a:pPr>
              <a:buFont typeface="Wingdings" pitchFamily="2" charset="2"/>
              <a:buChar char="§"/>
              <a:defRPr/>
            </a:pPr>
            <a:r>
              <a:rPr lang="en-US" dirty="0" smtClean="0">
                <a:latin typeface="Arial" pitchFamily="34" charset="0"/>
                <a:cs typeface="Arial" pitchFamily="34" charset="0"/>
              </a:rPr>
              <a:t>It is identifier, that </a:t>
            </a:r>
            <a:r>
              <a:rPr lang="en-US" u="sng" dirty="0" smtClean="0">
                <a:latin typeface="Arial" pitchFamily="34" charset="0"/>
                <a:cs typeface="Arial" pitchFamily="34" charset="0"/>
              </a:rPr>
              <a:t>value may change</a:t>
            </a:r>
            <a:r>
              <a:rPr lang="en-US" dirty="0" smtClean="0">
                <a:latin typeface="Arial" pitchFamily="34" charset="0"/>
                <a:cs typeface="Arial" pitchFamily="34" charset="0"/>
              </a:rPr>
              <a:t> during the program execution.</a:t>
            </a:r>
          </a:p>
          <a:p>
            <a:pPr>
              <a:buFont typeface="Wingdings" pitchFamily="2" charset="2"/>
              <a:buChar char="§"/>
              <a:defRPr/>
            </a:pPr>
            <a:r>
              <a:rPr lang="en-US" dirty="0" smtClean="0">
                <a:latin typeface="Arial" pitchFamily="34" charset="0"/>
                <a:cs typeface="Arial" pitchFamily="34" charset="0"/>
              </a:rPr>
              <a:t>Every variable stored in the computer’s memory has a </a:t>
            </a:r>
            <a:r>
              <a:rPr lang="en-US" u="sng" dirty="0" smtClean="0">
                <a:latin typeface="Arial" pitchFamily="34" charset="0"/>
                <a:cs typeface="Arial" pitchFamily="34" charset="0"/>
              </a:rPr>
              <a:t>name</a:t>
            </a:r>
            <a:r>
              <a:rPr lang="en-US" dirty="0" smtClean="0">
                <a:latin typeface="Arial" pitchFamily="34" charset="0"/>
                <a:cs typeface="Arial" pitchFamily="34" charset="0"/>
              </a:rPr>
              <a:t>, </a:t>
            </a:r>
            <a:r>
              <a:rPr lang="en-US" u="sng" dirty="0" smtClean="0">
                <a:latin typeface="Arial" pitchFamily="34" charset="0"/>
                <a:cs typeface="Arial" pitchFamily="34" charset="0"/>
              </a:rPr>
              <a:t>a value</a:t>
            </a:r>
            <a:r>
              <a:rPr lang="en-US" dirty="0" smtClean="0">
                <a:latin typeface="Arial" pitchFamily="34" charset="0"/>
                <a:cs typeface="Arial" pitchFamily="34" charset="0"/>
              </a:rPr>
              <a:t> and a </a:t>
            </a:r>
            <a:r>
              <a:rPr lang="en-US" u="sng" dirty="0" smtClean="0">
                <a:latin typeface="Arial" pitchFamily="34" charset="0"/>
                <a:cs typeface="Arial" pitchFamily="34" charset="0"/>
              </a:rPr>
              <a:t>type</a:t>
            </a:r>
            <a:r>
              <a:rPr lang="en-US" dirty="0" smtClean="0">
                <a:latin typeface="Arial" pitchFamily="34" charset="0"/>
                <a:cs typeface="Arial" pitchFamily="34" charset="0"/>
              </a:rPr>
              <a:t>.</a:t>
            </a:r>
          </a:p>
          <a:p>
            <a:pPr>
              <a:buFont typeface="Wingdings" pitchFamily="2" charset="2"/>
              <a:buChar char="§"/>
              <a:defRPr/>
            </a:pP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38501365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14375" y="0"/>
            <a:ext cx="10515600" cy="803275"/>
          </a:xfrm>
        </p:spPr>
        <p:txBody>
          <a:bodyPr>
            <a:noAutofit/>
          </a:bodyPr>
          <a:lstStyle/>
          <a:p>
            <a:pPr algn="ctr"/>
            <a:r>
              <a:rPr lang="en-US" sz="6000" b="1" dirty="0" smtClean="0">
                <a:solidFill>
                  <a:srgbClr val="FF0000"/>
                </a:solidFill>
              </a:rPr>
              <a:t>Variables</a:t>
            </a:r>
          </a:p>
        </p:txBody>
      </p:sp>
      <p:sp>
        <p:nvSpPr>
          <p:cNvPr id="29699" name="Rectangle 3"/>
          <p:cNvSpPr>
            <a:spLocks noGrp="1" noChangeArrowheads="1"/>
          </p:cNvSpPr>
          <p:nvPr>
            <p:ph type="body" idx="1"/>
          </p:nvPr>
        </p:nvSpPr>
        <p:spPr>
          <a:xfrm>
            <a:off x="104775" y="803275"/>
            <a:ext cx="12001500" cy="5597525"/>
          </a:xfrm>
        </p:spPr>
        <p:txBody>
          <a:bodyPr>
            <a:normAutofit/>
          </a:bodyPr>
          <a:lstStyle/>
          <a:p>
            <a:r>
              <a:rPr lang="en-US" dirty="0" smtClean="0"/>
              <a:t>Variable is an identifier that is used to represent some specified type of information.</a:t>
            </a:r>
          </a:p>
          <a:p>
            <a:r>
              <a:rPr lang="en-US" dirty="0" err="1" smtClean="0"/>
              <a:t>Eg</a:t>
            </a:r>
            <a:r>
              <a:rPr lang="en-US" dirty="0" smtClean="0"/>
              <a:t>: x=3</a:t>
            </a:r>
          </a:p>
          <a:p>
            <a:r>
              <a:rPr lang="en-US" dirty="0" smtClean="0"/>
              <a:t>Here x is variable.</a:t>
            </a:r>
          </a:p>
          <a:p>
            <a:r>
              <a:rPr lang="en-US" dirty="0" smtClean="0"/>
              <a:t>Life cycle of a variable / identifier includes three stages</a:t>
            </a:r>
          </a:p>
          <a:p>
            <a:pPr lvl="1">
              <a:buFont typeface="Wingdings" panose="05000000000000000000" pitchFamily="2" charset="2"/>
              <a:buChar char="Ø"/>
            </a:pPr>
            <a:r>
              <a:rPr lang="en-US" dirty="0" smtClean="0">
                <a:solidFill>
                  <a:srgbClr val="FF0000"/>
                </a:solidFill>
              </a:rPr>
              <a:t>Declaration</a:t>
            </a:r>
            <a:r>
              <a:rPr lang="en-US" dirty="0" smtClean="0"/>
              <a:t> – Specify the name and Data Type. It is a Translation process</a:t>
            </a:r>
          </a:p>
          <a:p>
            <a:pPr lvl="1">
              <a:buFont typeface="Wingdings" panose="05000000000000000000" pitchFamily="2" charset="2"/>
              <a:buChar char="Ø"/>
            </a:pPr>
            <a:r>
              <a:rPr lang="en-US" dirty="0" smtClean="0">
                <a:solidFill>
                  <a:srgbClr val="FF0000"/>
                </a:solidFill>
              </a:rPr>
              <a:t>Definition</a:t>
            </a:r>
            <a:r>
              <a:rPr lang="en-US" dirty="0" smtClean="0"/>
              <a:t> -   memory allocation with  / without Initialization. It is Binding  which is an execution process. </a:t>
            </a:r>
          </a:p>
          <a:p>
            <a:pPr lvl="1">
              <a:buFont typeface="Wingdings" panose="05000000000000000000" pitchFamily="2" charset="2"/>
              <a:buChar char="Ø"/>
            </a:pPr>
            <a:r>
              <a:rPr lang="en-US" dirty="0" smtClean="0">
                <a:solidFill>
                  <a:srgbClr val="FF0000"/>
                </a:solidFill>
              </a:rPr>
              <a:t>Referencing / Using </a:t>
            </a:r>
            <a:r>
              <a:rPr lang="en-US" dirty="0" smtClean="0"/>
              <a:t> i.e. accessing a available</a:t>
            </a:r>
          </a:p>
          <a:p>
            <a:pPr lvl="2">
              <a:buFont typeface="Wingdings" panose="05000000000000000000" pitchFamily="2" charset="2"/>
              <a:buChar char="v"/>
            </a:pPr>
            <a:r>
              <a:rPr lang="en-US" dirty="0"/>
              <a:t> </a:t>
            </a:r>
            <a:r>
              <a:rPr lang="en-US" dirty="0" smtClean="0">
                <a:solidFill>
                  <a:srgbClr val="FF0000"/>
                </a:solidFill>
              </a:rPr>
              <a:t>Forward Reference</a:t>
            </a:r>
            <a:r>
              <a:rPr lang="en-US" dirty="0" smtClean="0"/>
              <a:t>    - Declare and Use a variable     e.g. in C? </a:t>
            </a:r>
          </a:p>
          <a:p>
            <a:pPr lvl="2">
              <a:buFont typeface="Wingdings" panose="05000000000000000000" pitchFamily="2" charset="2"/>
              <a:buChar char="v"/>
            </a:pPr>
            <a:r>
              <a:rPr lang="en-US" dirty="0" smtClean="0"/>
              <a:t> </a:t>
            </a:r>
            <a:r>
              <a:rPr lang="en-US" dirty="0" smtClean="0">
                <a:solidFill>
                  <a:srgbClr val="FF0000"/>
                </a:solidFill>
              </a:rPr>
              <a:t>Backward Reference</a:t>
            </a:r>
            <a:r>
              <a:rPr lang="en-US" dirty="0" smtClean="0"/>
              <a:t>     Use and then declare a variable.  </a:t>
            </a:r>
            <a:r>
              <a:rPr lang="en-US" dirty="0"/>
              <a:t> </a:t>
            </a:r>
            <a:r>
              <a:rPr lang="en-US" dirty="0" smtClean="0"/>
              <a:t> e.g. in C?</a:t>
            </a:r>
          </a:p>
          <a:p>
            <a:r>
              <a:rPr lang="en-US" dirty="0" smtClean="0"/>
              <a:t>Re-declaration and Re-definition is illegal and will get Compile error.</a:t>
            </a:r>
          </a:p>
        </p:txBody>
      </p:sp>
    </p:spTree>
    <p:extLst>
      <p:ext uri="{BB962C8B-B14F-4D97-AF65-F5344CB8AC3E}">
        <p14:creationId xmlns:p14="http://schemas.microsoft.com/office/powerpoint/2010/main" val="14467793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81762658"/>
              </p:ext>
            </p:extLst>
          </p:nvPr>
        </p:nvGraphicFramePr>
        <p:xfrm>
          <a:off x="110067" y="59261"/>
          <a:ext cx="11937999" cy="6758291"/>
        </p:xfrm>
        <a:graphic>
          <a:graphicData uri="http://schemas.openxmlformats.org/drawingml/2006/table">
            <a:tbl>
              <a:tblPr firstRow="1" bandRow="1">
                <a:tableStyleId>{5C22544A-7EE6-4342-B048-85BDC9FD1C3A}</a:tableStyleId>
              </a:tblPr>
              <a:tblGrid>
                <a:gridCol w="3979333"/>
                <a:gridCol w="3979333"/>
                <a:gridCol w="3979333"/>
              </a:tblGrid>
              <a:tr h="439425">
                <a:tc>
                  <a:txBody>
                    <a:bodyPr/>
                    <a:lstStyle/>
                    <a:p>
                      <a:r>
                        <a:rPr lang="en-US" b="1" dirty="0" smtClean="0">
                          <a:solidFill>
                            <a:schemeClr val="tx1"/>
                          </a:solidFill>
                        </a:rPr>
                        <a:t>Literals</a:t>
                      </a:r>
                      <a:endParaRPr lang="en-US" b="1" dirty="0">
                        <a:solidFill>
                          <a:schemeClr val="tx1"/>
                        </a:solidFill>
                      </a:endParaRPr>
                    </a:p>
                  </a:txBody>
                  <a:tcPr/>
                </a:tc>
                <a:tc>
                  <a:txBody>
                    <a:bodyPr/>
                    <a:lstStyle/>
                    <a:p>
                      <a:r>
                        <a:rPr lang="en-US" b="1" dirty="0" smtClean="0">
                          <a:solidFill>
                            <a:schemeClr val="tx1"/>
                          </a:solidFill>
                        </a:rPr>
                        <a:t>Constants</a:t>
                      </a:r>
                      <a:endParaRPr lang="en-US" b="1" dirty="0">
                        <a:solidFill>
                          <a:schemeClr val="tx1"/>
                        </a:solidFill>
                      </a:endParaRPr>
                    </a:p>
                  </a:txBody>
                  <a:tcPr/>
                </a:tc>
                <a:tc>
                  <a:txBody>
                    <a:bodyPr/>
                    <a:lstStyle/>
                    <a:p>
                      <a:r>
                        <a:rPr lang="en-US" sz="1800" b="1" dirty="0" smtClean="0">
                          <a:solidFill>
                            <a:schemeClr val="tx1"/>
                          </a:solidFill>
                        </a:rPr>
                        <a:t>Variables</a:t>
                      </a:r>
                      <a:endParaRPr lang="en-US" sz="1800" b="1" dirty="0">
                        <a:solidFill>
                          <a:schemeClr val="tx1"/>
                        </a:solidFill>
                      </a:endParaRPr>
                    </a:p>
                  </a:txBody>
                  <a:tcPr/>
                </a:tc>
              </a:tr>
              <a:tr h="439425">
                <a:tc>
                  <a:txBody>
                    <a:bodyPr/>
                    <a:lstStyle/>
                    <a:p>
                      <a:r>
                        <a:rPr lang="en-US" b="1" dirty="0" smtClean="0">
                          <a:solidFill>
                            <a:schemeClr val="tx1"/>
                          </a:solidFill>
                        </a:rPr>
                        <a:t>Examples  5, 4.5, ‘a’, “Good”</a:t>
                      </a:r>
                      <a:endParaRPr lang="en-US" b="1" dirty="0">
                        <a:solidFill>
                          <a:schemeClr val="tx1"/>
                        </a:solidFill>
                      </a:endParaRPr>
                    </a:p>
                  </a:txBody>
                  <a:tcPr/>
                </a:tc>
                <a:tc>
                  <a:txBody>
                    <a:bodyPr/>
                    <a:lstStyle/>
                    <a:p>
                      <a:r>
                        <a:rPr lang="en-US" b="1" dirty="0" err="1" smtClean="0">
                          <a:solidFill>
                            <a:schemeClr val="tx1"/>
                          </a:solidFill>
                        </a:rPr>
                        <a:t>Int</a:t>
                      </a:r>
                      <a:r>
                        <a:rPr lang="en-US" b="1" dirty="0" smtClean="0">
                          <a:solidFill>
                            <a:schemeClr val="tx1"/>
                          </a:solidFill>
                        </a:rPr>
                        <a:t> </a:t>
                      </a:r>
                      <a:r>
                        <a:rPr lang="en-US" b="1" dirty="0" err="1" smtClean="0">
                          <a:solidFill>
                            <a:schemeClr val="tx1"/>
                          </a:solidFill>
                        </a:rPr>
                        <a:t>const</a:t>
                      </a:r>
                      <a:r>
                        <a:rPr lang="en-US" b="1" dirty="0" smtClean="0">
                          <a:solidFill>
                            <a:schemeClr val="tx1"/>
                          </a:solidFill>
                        </a:rPr>
                        <a:t> a=5;  char </a:t>
                      </a:r>
                      <a:r>
                        <a:rPr lang="en-US" b="1" dirty="0" err="1" smtClean="0">
                          <a:solidFill>
                            <a:schemeClr val="tx1"/>
                          </a:solidFill>
                        </a:rPr>
                        <a:t>const</a:t>
                      </a:r>
                      <a:r>
                        <a:rPr lang="en-US" b="1" dirty="0" smtClean="0">
                          <a:solidFill>
                            <a:schemeClr val="tx1"/>
                          </a:solidFill>
                        </a:rPr>
                        <a:t> c=‘q’;</a:t>
                      </a:r>
                      <a:endParaRPr lang="en-US" b="1" dirty="0">
                        <a:solidFill>
                          <a:schemeClr val="tx1"/>
                        </a:solidFill>
                      </a:endParaRPr>
                    </a:p>
                  </a:txBody>
                  <a:tcPr/>
                </a:tc>
                <a:tc>
                  <a:txBody>
                    <a:bodyPr/>
                    <a:lstStyle/>
                    <a:p>
                      <a:r>
                        <a:rPr lang="en-US" sz="1800" b="1" dirty="0" err="1" smtClean="0">
                          <a:solidFill>
                            <a:schemeClr val="tx1"/>
                          </a:solidFill>
                        </a:rPr>
                        <a:t>int</a:t>
                      </a:r>
                      <a:r>
                        <a:rPr lang="en-US" sz="1800" b="1" dirty="0" smtClean="0">
                          <a:solidFill>
                            <a:schemeClr val="tx1"/>
                          </a:solidFill>
                        </a:rPr>
                        <a:t> </a:t>
                      </a:r>
                      <a:r>
                        <a:rPr lang="en-US" sz="1800" b="1" dirty="0" err="1" smtClean="0">
                          <a:solidFill>
                            <a:schemeClr val="tx1"/>
                          </a:solidFill>
                        </a:rPr>
                        <a:t>v,j</a:t>
                      </a:r>
                      <a:r>
                        <a:rPr lang="en-US" sz="1800" b="1" dirty="0" smtClean="0">
                          <a:solidFill>
                            <a:schemeClr val="tx1"/>
                          </a:solidFill>
                        </a:rPr>
                        <a:t>;   char c[12];</a:t>
                      </a:r>
                      <a:endParaRPr lang="en-US" sz="1800" b="1" dirty="0">
                        <a:solidFill>
                          <a:schemeClr val="tx1"/>
                        </a:solidFill>
                      </a:endParaRPr>
                    </a:p>
                  </a:txBody>
                  <a:tcPr/>
                </a:tc>
              </a:tr>
              <a:tr h="885654">
                <a:tc>
                  <a:txBody>
                    <a:bodyPr/>
                    <a:lstStyle/>
                    <a:p>
                      <a:r>
                        <a:rPr lang="en-US" b="1" dirty="0" smtClean="0">
                          <a:solidFill>
                            <a:schemeClr val="tx1"/>
                          </a:solidFill>
                        </a:rPr>
                        <a:t>Unnamed</a:t>
                      </a:r>
                      <a:r>
                        <a:rPr lang="en-US" b="1" baseline="0" dirty="0" smtClean="0">
                          <a:solidFill>
                            <a:schemeClr val="tx1"/>
                          </a:solidFill>
                        </a:rPr>
                        <a:t> memory locations where storing and retrieval by using the Value</a:t>
                      </a:r>
                      <a:endParaRPr lang="en-US" b="1" dirty="0">
                        <a:solidFill>
                          <a:schemeClr val="tx1"/>
                        </a:solidFill>
                      </a:endParaRPr>
                    </a:p>
                  </a:txBody>
                  <a:tcPr/>
                </a:tc>
                <a:tc>
                  <a:txBody>
                    <a:bodyPr/>
                    <a:lstStyle/>
                    <a:p>
                      <a:r>
                        <a:rPr lang="en-US" b="1" dirty="0" smtClean="0">
                          <a:solidFill>
                            <a:schemeClr val="tx1"/>
                          </a:solidFill>
                        </a:rPr>
                        <a:t>Named memory locations</a:t>
                      </a:r>
                      <a:r>
                        <a:rPr lang="en-US" b="1" baseline="0" dirty="0" smtClean="0">
                          <a:solidFill>
                            <a:schemeClr val="tx1"/>
                          </a:solidFill>
                        </a:rPr>
                        <a:t> where initialization and retrieval by using the Name</a:t>
                      </a:r>
                      <a:endParaRPr lang="en-US" b="1" dirty="0">
                        <a:solidFill>
                          <a:schemeClr val="tx1"/>
                        </a:solidFill>
                      </a:endParaRPr>
                    </a:p>
                  </a:txBody>
                  <a:tcPr/>
                </a:tc>
                <a:tc>
                  <a:txBody>
                    <a:bodyPr/>
                    <a:lstStyle/>
                    <a:p>
                      <a:r>
                        <a:rPr lang="en-US" sz="1800" b="1" dirty="0" smtClean="0">
                          <a:solidFill>
                            <a:schemeClr val="tx1"/>
                          </a:solidFill>
                        </a:rPr>
                        <a:t>Named memory locations where storing, modifying and retrieval by the</a:t>
                      </a:r>
                      <a:r>
                        <a:rPr lang="en-US" sz="1800" b="1" baseline="0" dirty="0" smtClean="0">
                          <a:solidFill>
                            <a:schemeClr val="tx1"/>
                          </a:solidFill>
                        </a:rPr>
                        <a:t> Name</a:t>
                      </a:r>
                      <a:endParaRPr lang="en-US" sz="1800" b="1" dirty="0">
                        <a:solidFill>
                          <a:schemeClr val="tx1"/>
                        </a:solidFill>
                      </a:endParaRPr>
                    </a:p>
                  </a:txBody>
                  <a:tcPr/>
                </a:tc>
              </a:tr>
              <a:tr h="1417046">
                <a:tc>
                  <a:txBody>
                    <a:bodyPr/>
                    <a:lstStyle/>
                    <a:p>
                      <a:r>
                        <a:rPr lang="en-US" b="1" dirty="0" smtClean="0">
                          <a:solidFill>
                            <a:schemeClr val="tx1"/>
                          </a:solidFill>
                        </a:rPr>
                        <a:t>Memory location with two attributes namely  address and Value(content as well as name)</a:t>
                      </a:r>
                      <a:endParaRPr lang="en-US" b="1"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Memory location with three attributes namely  address and Value and  name. But assignment</a:t>
                      </a:r>
                      <a:r>
                        <a:rPr lang="en-US" b="1" baseline="0" dirty="0" smtClean="0">
                          <a:solidFill>
                            <a:schemeClr val="tx1"/>
                          </a:solidFill>
                        </a:rPr>
                        <a:t> or modification is not allowed.</a:t>
                      </a:r>
                      <a:endParaRPr lang="en-US" b="1" dirty="0" smtClean="0">
                        <a:solidFill>
                          <a:schemeClr val="tx1"/>
                        </a:solidFill>
                      </a:endParaRPr>
                    </a:p>
                    <a:p>
                      <a:endParaRPr lang="en-US" b="1" dirty="0">
                        <a:solidFill>
                          <a:schemeClr val="tx1"/>
                        </a:solidFill>
                      </a:endParaRPr>
                    </a:p>
                  </a:txBody>
                  <a:tcPr/>
                </a:tc>
                <a:tc>
                  <a:txBody>
                    <a:bodyPr/>
                    <a:lstStyle/>
                    <a:p>
                      <a:r>
                        <a:rPr lang="en-US" sz="1800" b="1" dirty="0" smtClean="0">
                          <a:solidFill>
                            <a:schemeClr val="tx1"/>
                          </a:solidFill>
                        </a:rPr>
                        <a:t>Memory location with three attributes namely  address and Value and  name. But assignment</a:t>
                      </a:r>
                      <a:r>
                        <a:rPr lang="en-US" sz="1800" b="1" baseline="0" dirty="0" smtClean="0">
                          <a:solidFill>
                            <a:schemeClr val="tx1"/>
                          </a:solidFill>
                        </a:rPr>
                        <a:t> or modification is allowed multiple times during execution</a:t>
                      </a:r>
                      <a:endParaRPr lang="en-US" sz="1800" b="1" dirty="0">
                        <a:solidFill>
                          <a:schemeClr val="tx1"/>
                        </a:solidFill>
                      </a:endParaRPr>
                    </a:p>
                  </a:txBody>
                  <a:tcPr/>
                </a:tc>
              </a:tr>
              <a:tr h="1321955">
                <a:tc>
                  <a:txBody>
                    <a:bodyPr/>
                    <a:lstStyle/>
                    <a:p>
                      <a:r>
                        <a:rPr lang="en-US" b="1" dirty="0" smtClean="0">
                          <a:solidFill>
                            <a:schemeClr val="tx1"/>
                          </a:solidFill>
                        </a:rPr>
                        <a:t>Declaration</a:t>
                      </a:r>
                      <a:r>
                        <a:rPr lang="en-US" b="1" baseline="0" dirty="0" smtClean="0">
                          <a:solidFill>
                            <a:schemeClr val="tx1"/>
                          </a:solidFill>
                        </a:rPr>
                        <a:t> is not required</a:t>
                      </a:r>
                      <a:endParaRPr lang="en-US" b="1" dirty="0">
                        <a:solidFill>
                          <a:schemeClr val="tx1"/>
                        </a:solidFill>
                      </a:endParaRPr>
                    </a:p>
                  </a:txBody>
                  <a:tcPr/>
                </a:tc>
                <a:tc>
                  <a:txBody>
                    <a:bodyPr/>
                    <a:lstStyle/>
                    <a:p>
                      <a:r>
                        <a:rPr lang="en-US" b="1" dirty="0" smtClean="0">
                          <a:solidFill>
                            <a:schemeClr val="tx1"/>
                          </a:solidFill>
                        </a:rPr>
                        <a:t>Declaration with initialization is required</a:t>
                      </a:r>
                      <a:endParaRPr lang="en-US" b="1"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rPr>
                        <a:t>Declaration with  or with out initialization is required. Optionally with multiple modification(assignment)</a:t>
                      </a:r>
                    </a:p>
                    <a:p>
                      <a:endParaRPr lang="en-US" sz="1800" b="1" dirty="0">
                        <a:solidFill>
                          <a:schemeClr val="tx1"/>
                        </a:solidFill>
                      </a:endParaRPr>
                    </a:p>
                  </a:txBody>
                  <a:tcPr/>
                </a:tc>
              </a:tr>
              <a:tr h="826221">
                <a:tc>
                  <a:txBody>
                    <a:bodyPr/>
                    <a:lstStyle/>
                    <a:p>
                      <a:r>
                        <a:rPr lang="en-US" b="1" dirty="0" smtClean="0">
                          <a:solidFill>
                            <a:schemeClr val="tx1"/>
                          </a:solidFill>
                        </a:rPr>
                        <a:t>R Value means only Assignable </a:t>
                      </a:r>
                      <a:endParaRPr lang="en-US" b="1" dirty="0">
                        <a:solidFill>
                          <a:schemeClr val="tx1"/>
                        </a:solidFill>
                      </a:endParaRPr>
                    </a:p>
                  </a:txBody>
                  <a:tcPr/>
                </a:tc>
                <a:tc>
                  <a:txBody>
                    <a:bodyPr/>
                    <a:lstStyle/>
                    <a:p>
                      <a:r>
                        <a:rPr lang="en-US" b="1" dirty="0" smtClean="0">
                          <a:solidFill>
                            <a:schemeClr val="tx1"/>
                          </a:solidFill>
                        </a:rPr>
                        <a:t>Non-modifiable L value . .</a:t>
                      </a:r>
                      <a:r>
                        <a:rPr lang="en-US" b="1" dirty="0" err="1" smtClean="0">
                          <a:solidFill>
                            <a:schemeClr val="tx1"/>
                          </a:solidFill>
                        </a:rPr>
                        <a:t>i.e</a:t>
                      </a:r>
                      <a:r>
                        <a:rPr lang="en-US" b="1" dirty="0" smtClean="0">
                          <a:solidFill>
                            <a:schemeClr val="tx1"/>
                          </a:solidFill>
                        </a:rPr>
                        <a:t> Assignable and addressable.</a:t>
                      </a:r>
                      <a:endParaRPr lang="en-US" b="1" dirty="0">
                        <a:solidFill>
                          <a:schemeClr val="tx1"/>
                        </a:solidFill>
                      </a:endParaRPr>
                    </a:p>
                  </a:txBody>
                  <a:tcPr/>
                </a:tc>
                <a:tc>
                  <a:txBody>
                    <a:bodyPr/>
                    <a:lstStyle/>
                    <a:p>
                      <a:r>
                        <a:rPr lang="en-US" sz="1800" b="1" dirty="0" smtClean="0">
                          <a:solidFill>
                            <a:schemeClr val="tx1"/>
                          </a:solidFill>
                        </a:rPr>
                        <a:t>Simply L</a:t>
                      </a:r>
                      <a:r>
                        <a:rPr lang="en-US" sz="1800" b="1" baseline="0" dirty="0" smtClean="0">
                          <a:solidFill>
                            <a:schemeClr val="tx1"/>
                          </a:solidFill>
                        </a:rPr>
                        <a:t> – Value means modifiable. Assignable, Modifiable and Addressable </a:t>
                      </a:r>
                      <a:endParaRPr lang="en-US" sz="1800" b="1" dirty="0">
                        <a:solidFill>
                          <a:schemeClr val="tx1"/>
                        </a:solidFill>
                      </a:endParaRPr>
                    </a:p>
                  </a:txBody>
                  <a:tcPr/>
                </a:tc>
              </a:tr>
              <a:tr h="439425">
                <a:tc>
                  <a:txBody>
                    <a:bodyPr/>
                    <a:lstStyle/>
                    <a:p>
                      <a:r>
                        <a:rPr lang="en-US" b="1" dirty="0" smtClean="0">
                          <a:solidFill>
                            <a:schemeClr val="tx1"/>
                          </a:solidFill>
                        </a:rPr>
                        <a:t>Black Box (Data type is implicit)</a:t>
                      </a:r>
                      <a:endParaRPr lang="en-US" b="1" dirty="0">
                        <a:solidFill>
                          <a:schemeClr val="tx1"/>
                        </a:solidFill>
                      </a:endParaRPr>
                    </a:p>
                  </a:txBody>
                  <a:tcPr/>
                </a:tc>
                <a:tc>
                  <a:txBody>
                    <a:bodyPr/>
                    <a:lstStyle/>
                    <a:p>
                      <a:r>
                        <a:rPr lang="en-US" b="1" dirty="0" smtClean="0">
                          <a:solidFill>
                            <a:schemeClr val="tx1"/>
                          </a:solidFill>
                        </a:rPr>
                        <a:t>Gray Box (Explicit data type)</a:t>
                      </a:r>
                      <a:endParaRPr lang="en-US" b="1" dirty="0">
                        <a:solidFill>
                          <a:schemeClr val="tx1"/>
                        </a:solidFill>
                      </a:endParaRPr>
                    </a:p>
                  </a:txBody>
                  <a:tcPr/>
                </a:tc>
                <a:tc>
                  <a:txBody>
                    <a:bodyPr/>
                    <a:lstStyle/>
                    <a:p>
                      <a:r>
                        <a:rPr lang="en-US" sz="1800" b="1" dirty="0" smtClean="0">
                          <a:solidFill>
                            <a:schemeClr val="tx1"/>
                          </a:solidFill>
                        </a:rPr>
                        <a:t>White  Box (Explicit Data type)</a:t>
                      </a:r>
                      <a:endParaRPr lang="en-US" sz="1800" b="1" dirty="0">
                        <a:solidFill>
                          <a:schemeClr val="tx1"/>
                        </a:solidFill>
                      </a:endParaRPr>
                    </a:p>
                  </a:txBody>
                  <a:tcPr/>
                </a:tc>
              </a:tr>
              <a:tr h="885654">
                <a:tc>
                  <a:txBody>
                    <a:bodyPr/>
                    <a:lstStyle/>
                    <a:p>
                      <a:r>
                        <a:rPr lang="en-US" b="1" dirty="0" smtClean="0">
                          <a:solidFill>
                            <a:schemeClr val="tx1"/>
                          </a:solidFill>
                        </a:rPr>
                        <a:t>Usage: Few places with read only values</a:t>
                      </a:r>
                      <a:endParaRPr lang="en-US" b="1" dirty="0">
                        <a:solidFill>
                          <a:schemeClr val="tx1"/>
                        </a:solidFill>
                      </a:endParaRPr>
                    </a:p>
                  </a:txBody>
                  <a:tcPr/>
                </a:tc>
                <a:tc>
                  <a:txBody>
                    <a:bodyPr/>
                    <a:lstStyle/>
                    <a:p>
                      <a:r>
                        <a:rPr lang="en-US" b="1" dirty="0" smtClean="0">
                          <a:solidFill>
                            <a:schemeClr val="tx1"/>
                          </a:solidFill>
                        </a:rPr>
                        <a:t>Usage : Few places only one value at execution time. </a:t>
                      </a:r>
                    </a:p>
                    <a:p>
                      <a:r>
                        <a:rPr lang="en-US" b="1" dirty="0" smtClean="0">
                          <a:solidFill>
                            <a:schemeClr val="tx1"/>
                          </a:solidFill>
                        </a:rPr>
                        <a:t>for e.g. PI</a:t>
                      </a:r>
                      <a:endParaRPr lang="en-US" b="1" dirty="0">
                        <a:solidFill>
                          <a:schemeClr val="tx1"/>
                        </a:solidFill>
                      </a:endParaRPr>
                    </a:p>
                  </a:txBody>
                  <a:tcPr/>
                </a:tc>
                <a:tc>
                  <a:txBody>
                    <a:bodyPr/>
                    <a:lstStyle/>
                    <a:p>
                      <a:r>
                        <a:rPr lang="en-US" sz="1800" b="1" dirty="0" smtClean="0">
                          <a:solidFill>
                            <a:schemeClr val="tx1"/>
                          </a:solidFill>
                        </a:rPr>
                        <a:t>Usage: Many places with multiple values at execution time</a:t>
                      </a:r>
                      <a:endParaRPr lang="en-US" sz="1800" b="1" dirty="0">
                        <a:solidFill>
                          <a:schemeClr val="tx1"/>
                        </a:solidFill>
                      </a:endParaRPr>
                    </a:p>
                  </a:txBody>
                  <a:tcPr/>
                </a:tc>
              </a:tr>
            </a:tbl>
          </a:graphicData>
        </a:graphic>
      </p:graphicFrame>
    </p:spTree>
    <p:extLst>
      <p:ext uri="{BB962C8B-B14F-4D97-AF65-F5344CB8AC3E}">
        <p14:creationId xmlns:p14="http://schemas.microsoft.com/office/powerpoint/2010/main" val="34373641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838200" y="365126"/>
            <a:ext cx="10515600" cy="958850"/>
          </a:xfrm>
        </p:spPr>
        <p:txBody>
          <a:bodyPr/>
          <a:lstStyle/>
          <a:p>
            <a:pPr algn="ctr"/>
            <a:r>
              <a:rPr lang="en-US" b="1" dirty="0" smtClean="0">
                <a:solidFill>
                  <a:srgbClr val="FF0000"/>
                </a:solidFill>
              </a:rPr>
              <a:t>Expression</a:t>
            </a:r>
          </a:p>
        </p:txBody>
      </p:sp>
      <p:sp>
        <p:nvSpPr>
          <p:cNvPr id="77827" name="Content Placeholder 2"/>
          <p:cNvSpPr>
            <a:spLocks noGrp="1"/>
          </p:cNvSpPr>
          <p:nvPr>
            <p:ph idx="1"/>
          </p:nvPr>
        </p:nvSpPr>
        <p:spPr>
          <a:xfrm>
            <a:off x="133350" y="1219200"/>
            <a:ext cx="11944349" cy="4800600"/>
          </a:xfrm>
        </p:spPr>
        <p:txBody>
          <a:bodyPr/>
          <a:lstStyle/>
          <a:p>
            <a:r>
              <a:rPr lang="en-US" dirty="0" smtClean="0"/>
              <a:t>An expression represent data item such as variable, constant are interconnected using operators.</a:t>
            </a:r>
          </a:p>
          <a:p>
            <a:r>
              <a:rPr lang="en-US" dirty="0" err="1" smtClean="0"/>
              <a:t>Eg</a:t>
            </a:r>
            <a:r>
              <a:rPr lang="en-US" dirty="0" smtClean="0"/>
              <a:t>:</a:t>
            </a:r>
          </a:p>
          <a:p>
            <a:pPr>
              <a:buFontTx/>
              <a:buNone/>
            </a:pPr>
            <a:r>
              <a:rPr lang="en-US" dirty="0" smtClean="0"/>
              <a:t>		</a:t>
            </a:r>
            <a:endParaRPr lang="en-US" baseline="30000" dirty="0" smtClean="0"/>
          </a:p>
        </p:txBody>
      </p:sp>
      <p:graphicFrame>
        <p:nvGraphicFramePr>
          <p:cNvPr id="64541" name="Group 29"/>
          <p:cNvGraphicFramePr>
            <a:graphicFrameLocks noGrp="1"/>
          </p:cNvGraphicFramePr>
          <p:nvPr>
            <p:extLst>
              <p:ext uri="{D42A27DB-BD31-4B8C-83A1-F6EECF244321}">
                <p14:modId xmlns:p14="http://schemas.microsoft.com/office/powerpoint/2010/main" val="4289236913"/>
              </p:ext>
            </p:extLst>
          </p:nvPr>
        </p:nvGraphicFramePr>
        <p:xfrm>
          <a:off x="2895600" y="3228975"/>
          <a:ext cx="5867400" cy="1974851"/>
        </p:xfrm>
        <a:graphic>
          <a:graphicData uri="http://schemas.openxmlformats.org/drawingml/2006/table">
            <a:tbl>
              <a:tblPr/>
              <a:tblGrid>
                <a:gridCol w="2933700"/>
                <a:gridCol w="2933700"/>
              </a:tblGrid>
              <a:tr h="6588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Expression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 Expression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72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 + b + 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 + b + 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88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r>
                        <a:rPr kumimoji="0" lang="en-US" sz="2800" b="0" i="0" u="none" strike="noStrike" cap="none" normalizeH="0" baseline="30000" smtClean="0">
                          <a:ln>
                            <a:noFill/>
                          </a:ln>
                          <a:solidFill>
                            <a:schemeClr val="tx1"/>
                          </a:solidFill>
                          <a:effectLst/>
                          <a:latin typeface="Arial" charset="0"/>
                        </a:rPr>
                        <a:t>2</a:t>
                      </a:r>
                      <a:r>
                        <a:rPr kumimoji="0" lang="en-US" sz="2800" b="0" i="0" u="none" strike="noStrike" cap="none" normalizeH="0" baseline="0" smtClean="0">
                          <a:ln>
                            <a:noFill/>
                          </a:ln>
                          <a:solidFill>
                            <a:schemeClr val="tx1"/>
                          </a:solidFill>
                          <a:effectLst/>
                          <a:latin typeface="Arial" charset="0"/>
                        </a:rPr>
                        <a:t>+b</a:t>
                      </a:r>
                      <a:r>
                        <a:rPr kumimoji="0" lang="en-US" sz="2800" b="0" i="0" u="none" strike="noStrike" cap="none" normalizeH="0" baseline="30000" smtClean="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a*a + b*b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483714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pPr algn="ctr"/>
            <a:r>
              <a:rPr lang="en-US" sz="6000" b="1" dirty="0" smtClean="0">
                <a:solidFill>
                  <a:srgbClr val="FF0000"/>
                </a:solidFill>
              </a:rPr>
              <a:t>Operators</a:t>
            </a:r>
          </a:p>
        </p:txBody>
      </p:sp>
      <p:sp>
        <p:nvSpPr>
          <p:cNvPr id="40963" name="Rectangle 3"/>
          <p:cNvSpPr>
            <a:spLocks noGrp="1" noChangeArrowheads="1"/>
          </p:cNvSpPr>
          <p:nvPr>
            <p:ph type="body" idx="1"/>
          </p:nvPr>
        </p:nvSpPr>
        <p:spPr>
          <a:xfrm>
            <a:off x="133349" y="1690688"/>
            <a:ext cx="11972925" cy="4486275"/>
          </a:xfrm>
        </p:spPr>
        <p:txBody>
          <a:bodyPr/>
          <a:lstStyle/>
          <a:p>
            <a:r>
              <a:rPr lang="en-US" dirty="0" smtClean="0"/>
              <a:t>An operator is a symbol that specifies an operation to be performed on the operands.</a:t>
            </a:r>
          </a:p>
          <a:p>
            <a:r>
              <a:rPr lang="en-US" dirty="0" err="1" smtClean="0"/>
              <a:t>Eg</a:t>
            </a:r>
            <a:r>
              <a:rPr lang="en-US" dirty="0" smtClean="0"/>
              <a:t>: a + b</a:t>
            </a:r>
          </a:p>
          <a:p>
            <a:pPr>
              <a:buFontTx/>
              <a:buNone/>
            </a:pPr>
            <a:r>
              <a:rPr lang="en-US" dirty="0" smtClean="0"/>
              <a:t>	+ is an operator.</a:t>
            </a:r>
          </a:p>
          <a:p>
            <a:pPr>
              <a:buFontTx/>
              <a:buNone/>
            </a:pPr>
            <a:r>
              <a:rPr lang="en-US" dirty="0" smtClean="0"/>
              <a:t>	</a:t>
            </a:r>
            <a:r>
              <a:rPr lang="en-US" dirty="0" err="1" smtClean="0"/>
              <a:t>a,b</a:t>
            </a:r>
            <a:r>
              <a:rPr lang="en-US" dirty="0" smtClean="0"/>
              <a:t> are operands.</a:t>
            </a:r>
          </a:p>
        </p:txBody>
      </p:sp>
    </p:spTree>
    <p:extLst>
      <p:ext uri="{BB962C8B-B14F-4D97-AF65-F5344CB8AC3E}">
        <p14:creationId xmlns:p14="http://schemas.microsoft.com/office/powerpoint/2010/main" val="300154620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14325" y="1"/>
            <a:ext cx="11039475" cy="1143000"/>
          </a:xfrm>
        </p:spPr>
        <p:txBody>
          <a:bodyPr/>
          <a:lstStyle/>
          <a:p>
            <a:pPr algn="ctr" eaLnBrk="1" hangingPunct="1"/>
            <a:r>
              <a:rPr lang="en-US" b="1" dirty="0" smtClean="0">
                <a:solidFill>
                  <a:srgbClr val="FF0000"/>
                </a:solidFill>
              </a:rPr>
              <a:t>Operators</a:t>
            </a:r>
          </a:p>
        </p:txBody>
      </p:sp>
      <p:sp>
        <p:nvSpPr>
          <p:cNvPr id="21507" name="Content Placeholder 2"/>
          <p:cNvSpPr>
            <a:spLocks noGrp="1"/>
          </p:cNvSpPr>
          <p:nvPr>
            <p:ph idx="1"/>
          </p:nvPr>
        </p:nvSpPr>
        <p:spPr>
          <a:xfrm>
            <a:off x="428625" y="923926"/>
            <a:ext cx="11544299" cy="2686050"/>
          </a:xfrm>
        </p:spPr>
        <p:txBody>
          <a:bodyPr/>
          <a:lstStyle/>
          <a:p>
            <a:pPr eaLnBrk="1" hangingPunct="1"/>
            <a:r>
              <a:rPr lang="en-US" dirty="0" smtClean="0">
                <a:solidFill>
                  <a:srgbClr val="0070C0"/>
                </a:solidFill>
              </a:rPr>
              <a:t>Operator is the symbol which performs some operations on the operands.</a:t>
            </a:r>
          </a:p>
          <a:p>
            <a:pPr eaLnBrk="1" hangingPunct="1">
              <a:buFont typeface="Arial" panose="020B0604020202020204" pitchFamily="34" charset="0"/>
              <a:buNone/>
            </a:pPr>
            <a:endParaRPr lang="en-US" dirty="0" smtClean="0">
              <a:solidFill>
                <a:srgbClr val="0070C0"/>
              </a:solidFill>
            </a:endParaRPr>
          </a:p>
          <a:p>
            <a:pPr eaLnBrk="1" hangingPunct="1">
              <a:buFont typeface="Arial" panose="020B0604020202020204" pitchFamily="34" charset="0"/>
              <a:buNone/>
            </a:pPr>
            <a:r>
              <a:rPr lang="en-US" dirty="0" smtClean="0">
                <a:solidFill>
                  <a:srgbClr val="0070C0"/>
                </a:solidFill>
              </a:rPr>
              <a:t>		5+5=10</a:t>
            </a:r>
          </a:p>
        </p:txBody>
      </p:sp>
      <p:sp>
        <p:nvSpPr>
          <p:cNvPr id="6" name="Rectangular Callout 5"/>
          <p:cNvSpPr/>
          <p:nvPr/>
        </p:nvSpPr>
        <p:spPr>
          <a:xfrm>
            <a:off x="3162300" y="2038350"/>
            <a:ext cx="2571750" cy="628650"/>
          </a:xfrm>
          <a:prstGeom prst="wedgeRectCallout">
            <a:avLst>
              <a:gd name="adj1" fmla="val -69649"/>
              <a:gd name="adj2" fmla="val -19765"/>
            </a:avLst>
          </a:prstGeom>
        </p:spPr>
        <p:style>
          <a:lnRef idx="2">
            <a:schemeClr val="dk1"/>
          </a:lnRef>
          <a:fillRef idx="1">
            <a:schemeClr val="lt1"/>
          </a:fillRef>
          <a:effectRef idx="0">
            <a:schemeClr val="dk1"/>
          </a:effectRef>
          <a:fontRef idx="minor">
            <a:schemeClr val="dk1"/>
          </a:fontRef>
        </p:style>
        <p:txBody>
          <a:bodyPr anchor="ctr"/>
          <a:lstStyle/>
          <a:p>
            <a:pPr>
              <a:defRPr/>
            </a:pPr>
            <a:r>
              <a:rPr lang="en-US" sz="1500" dirty="0">
                <a:solidFill>
                  <a:schemeClr val="accent1"/>
                </a:solidFill>
              </a:rPr>
              <a:t>+ and = are the operator and </a:t>
            </a:r>
          </a:p>
          <a:p>
            <a:pPr>
              <a:defRPr/>
            </a:pPr>
            <a:r>
              <a:rPr lang="en-US" sz="1500" dirty="0">
                <a:solidFill>
                  <a:schemeClr val="accent1"/>
                </a:solidFill>
              </a:rPr>
              <a:t>5 and 10 are </a:t>
            </a:r>
            <a:r>
              <a:rPr lang="en-US" sz="1500" dirty="0" smtClean="0">
                <a:solidFill>
                  <a:schemeClr val="accent1"/>
                </a:solidFill>
              </a:rPr>
              <a:t>operands   </a:t>
            </a:r>
            <a:endParaRPr lang="en-US" sz="1500" dirty="0">
              <a:solidFill>
                <a:schemeClr val="accent1"/>
              </a:solidFill>
            </a:endParaRPr>
          </a:p>
        </p:txBody>
      </p:sp>
      <p:sp>
        <p:nvSpPr>
          <p:cNvPr id="2" name="TextBox 1"/>
          <p:cNvSpPr txBox="1"/>
          <p:nvPr/>
        </p:nvSpPr>
        <p:spPr>
          <a:xfrm>
            <a:off x="200025" y="2762250"/>
            <a:ext cx="11772899" cy="2677656"/>
          </a:xfrm>
          <a:prstGeom prst="rect">
            <a:avLst/>
          </a:prstGeom>
          <a:noFill/>
        </p:spPr>
        <p:txBody>
          <a:bodyPr wrap="square" rtlCol="0">
            <a:spAutoFit/>
          </a:bodyPr>
          <a:lstStyle/>
          <a:p>
            <a:r>
              <a:rPr lang="en-US" sz="2400" dirty="0" smtClean="0"/>
              <a:t>The Properties of Operators</a:t>
            </a:r>
          </a:p>
          <a:p>
            <a:pPr marL="342900" indent="-342900">
              <a:buAutoNum type="arabicPeriod"/>
            </a:pPr>
            <a:r>
              <a:rPr lang="en-US" sz="2400" dirty="0" err="1" smtClean="0"/>
              <a:t>Arity</a:t>
            </a:r>
            <a:r>
              <a:rPr lang="en-US" sz="2400" dirty="0" smtClean="0"/>
              <a:t> – means Number  of Operands  -Unary, Binary  and Ternary Operators </a:t>
            </a:r>
          </a:p>
          <a:p>
            <a:pPr marL="342900" indent="-342900">
              <a:buAutoNum type="arabicPeriod"/>
            </a:pPr>
            <a:r>
              <a:rPr lang="en-US" sz="2400" dirty="0" smtClean="0"/>
              <a:t>Hierarchy -  Priority (</a:t>
            </a:r>
            <a:r>
              <a:rPr lang="en-US" sz="2400" dirty="0" smtClean="0">
                <a:solidFill>
                  <a:srgbClr val="FF0000"/>
                </a:solidFill>
              </a:rPr>
              <a:t>Order</a:t>
            </a:r>
            <a:r>
              <a:rPr lang="en-US" sz="2400" dirty="0" smtClean="0"/>
              <a:t>) of Execution -  14 Levels of Priority</a:t>
            </a:r>
          </a:p>
          <a:p>
            <a:pPr marL="342900" indent="-342900">
              <a:buAutoNum type="arabicPeriod"/>
            </a:pPr>
            <a:r>
              <a:rPr lang="en-US" sz="2400" dirty="0" smtClean="0"/>
              <a:t>Associativity – Direction of Execution  Left to Right or Right to Left</a:t>
            </a:r>
          </a:p>
          <a:p>
            <a:pPr marL="342900" indent="-342900">
              <a:buAutoNum type="arabicPeriod"/>
            </a:pPr>
            <a:r>
              <a:rPr lang="en-US" sz="2400" dirty="0" smtClean="0"/>
              <a:t>Side effect – Active  / Passive Operators</a:t>
            </a:r>
          </a:p>
          <a:p>
            <a:pPr marL="342900" indent="-342900">
              <a:buAutoNum type="arabicPeriod"/>
            </a:pPr>
            <a:r>
              <a:rPr lang="en-US" sz="2400" dirty="0" smtClean="0"/>
              <a:t>Sequence Point – Legal Violations of Normal Rules  </a:t>
            </a:r>
          </a:p>
          <a:p>
            <a:r>
              <a:rPr lang="en-US" sz="2400" dirty="0"/>
              <a:t> </a:t>
            </a:r>
            <a:r>
              <a:rPr lang="en-US" sz="2400" dirty="0" smtClean="0"/>
              <a:t>   e.g. Logical and    - &amp;&amp;,  Logical or   ||    Conditional Operator  ?:       and  parentheses – ( ).                                           </a:t>
            </a:r>
            <a:endParaRPr lang="en-US" sz="2400" dirty="0"/>
          </a:p>
        </p:txBody>
      </p:sp>
    </p:spTree>
    <p:extLst>
      <p:ext uri="{BB962C8B-B14F-4D97-AF65-F5344CB8AC3E}">
        <p14:creationId xmlns:p14="http://schemas.microsoft.com/office/powerpoint/2010/main" val="4011659665"/>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38200" y="-25400"/>
            <a:ext cx="10515600" cy="1325563"/>
          </a:xfrm>
        </p:spPr>
        <p:txBody>
          <a:bodyPr>
            <a:normAutofit/>
          </a:bodyPr>
          <a:lstStyle/>
          <a:p>
            <a:pPr algn="ctr" eaLnBrk="1" hangingPunct="1"/>
            <a:r>
              <a:rPr lang="en-US" sz="6000" b="1" dirty="0" smtClean="0">
                <a:solidFill>
                  <a:srgbClr val="FF0000"/>
                </a:solidFill>
              </a:rPr>
              <a:t>Types of Operators</a:t>
            </a:r>
          </a:p>
        </p:txBody>
      </p:sp>
      <p:sp>
        <p:nvSpPr>
          <p:cNvPr id="3" name="Content Placeholder 2"/>
          <p:cNvSpPr>
            <a:spLocks noGrp="1"/>
          </p:cNvSpPr>
          <p:nvPr>
            <p:ph idx="1"/>
          </p:nvPr>
        </p:nvSpPr>
        <p:spPr>
          <a:xfrm>
            <a:off x="114300" y="1047750"/>
            <a:ext cx="11239500" cy="5129213"/>
          </a:xfrm>
        </p:spPr>
        <p:txBody>
          <a:bodyPr rtlCol="0">
            <a:normAutofit/>
          </a:bodyPr>
          <a:lstStyle/>
          <a:p>
            <a:pPr>
              <a:defRPr/>
            </a:pPr>
            <a:r>
              <a:rPr lang="en-US" b="1" dirty="0" smtClean="0">
                <a:solidFill>
                  <a:srgbClr val="0070C0"/>
                </a:solidFill>
              </a:rPr>
              <a:t>Types of operators are: </a:t>
            </a:r>
          </a:p>
          <a:p>
            <a:pPr marL="728663" lvl="1" indent="-385763">
              <a:buFont typeface="+mj-lt"/>
              <a:buAutoNum type="arabicPeriod"/>
              <a:defRPr/>
            </a:pPr>
            <a:r>
              <a:rPr lang="en-US" dirty="0" smtClean="0">
                <a:solidFill>
                  <a:srgbClr val="0070C0"/>
                </a:solidFill>
              </a:rPr>
              <a:t>Arithmetic operator</a:t>
            </a:r>
          </a:p>
          <a:p>
            <a:pPr marL="728663" lvl="1" indent="-385763">
              <a:buFont typeface="+mj-lt"/>
              <a:buAutoNum type="arabicPeriod"/>
              <a:defRPr/>
            </a:pPr>
            <a:r>
              <a:rPr lang="en-US" dirty="0" smtClean="0">
                <a:solidFill>
                  <a:srgbClr val="0070C0"/>
                </a:solidFill>
              </a:rPr>
              <a:t>Unary operator</a:t>
            </a:r>
          </a:p>
          <a:p>
            <a:pPr marL="728663" lvl="1" indent="-385763">
              <a:buFont typeface="+mj-lt"/>
              <a:buAutoNum type="arabicPeriod"/>
              <a:defRPr/>
            </a:pPr>
            <a:r>
              <a:rPr lang="en-US" dirty="0" smtClean="0">
                <a:solidFill>
                  <a:srgbClr val="0070C0"/>
                </a:solidFill>
              </a:rPr>
              <a:t>Relational operator</a:t>
            </a:r>
          </a:p>
          <a:p>
            <a:pPr marL="728663" lvl="1" indent="-385763">
              <a:buFont typeface="+mj-lt"/>
              <a:buAutoNum type="arabicPeriod"/>
              <a:defRPr/>
            </a:pPr>
            <a:r>
              <a:rPr lang="en-US" dirty="0" smtClean="0">
                <a:solidFill>
                  <a:srgbClr val="0070C0"/>
                </a:solidFill>
              </a:rPr>
              <a:t>Logical operator</a:t>
            </a:r>
          </a:p>
          <a:p>
            <a:pPr marL="728663" lvl="1" indent="-385763">
              <a:buFont typeface="+mj-lt"/>
              <a:buAutoNum type="arabicPeriod"/>
              <a:defRPr/>
            </a:pPr>
            <a:r>
              <a:rPr lang="en-US" dirty="0" smtClean="0">
                <a:solidFill>
                  <a:srgbClr val="0070C0"/>
                </a:solidFill>
              </a:rPr>
              <a:t>Assignment operator</a:t>
            </a:r>
          </a:p>
          <a:p>
            <a:pPr marL="728663" lvl="1" indent="-385763">
              <a:buFont typeface="+mj-lt"/>
              <a:buAutoNum type="arabicPeriod"/>
              <a:defRPr/>
            </a:pPr>
            <a:r>
              <a:rPr lang="en-US" dirty="0" smtClean="0">
                <a:solidFill>
                  <a:srgbClr val="0070C0"/>
                </a:solidFill>
              </a:rPr>
              <a:t>Conditional operator</a:t>
            </a:r>
          </a:p>
          <a:p>
            <a:pPr marL="728663" lvl="1" indent="-385763">
              <a:buFont typeface="+mj-lt"/>
              <a:buAutoNum type="arabicPeriod"/>
              <a:defRPr/>
            </a:pPr>
            <a:r>
              <a:rPr lang="en-US" dirty="0" smtClean="0">
                <a:solidFill>
                  <a:srgbClr val="0070C0"/>
                </a:solidFill>
              </a:rPr>
              <a:t>Bitwise operator</a:t>
            </a:r>
            <a:endParaRPr lang="en-US" dirty="0">
              <a:solidFill>
                <a:srgbClr val="0070C0"/>
              </a:solidFill>
            </a:endParaRPr>
          </a:p>
          <a:p>
            <a:pPr marL="728663" lvl="1" indent="-385763">
              <a:buFont typeface="+mj-lt"/>
              <a:buAutoNum type="arabicPeriod"/>
              <a:defRPr/>
            </a:pPr>
            <a:r>
              <a:rPr lang="en-US" dirty="0" smtClean="0"/>
              <a:t>Special operator</a:t>
            </a:r>
            <a:endParaRPr lang="en-US" dirty="0" smtClean="0">
              <a:solidFill>
                <a:srgbClr val="0070C0"/>
              </a:solidFill>
            </a:endParaRPr>
          </a:p>
        </p:txBody>
      </p:sp>
    </p:spTree>
    <p:extLst>
      <p:ext uri="{BB962C8B-B14F-4D97-AF65-F5344CB8AC3E}">
        <p14:creationId xmlns:p14="http://schemas.microsoft.com/office/powerpoint/2010/main" val="23876147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752600" y="274638"/>
            <a:ext cx="8458200" cy="1143000"/>
          </a:xfrm>
        </p:spPr>
        <p:txBody>
          <a:bodyPr/>
          <a:lstStyle/>
          <a:p>
            <a:pPr algn="ctr"/>
            <a:r>
              <a:rPr lang="en-US" sz="4000" b="1" dirty="0">
                <a:solidFill>
                  <a:srgbClr val="FF0000"/>
                </a:solidFill>
              </a:rPr>
              <a:t>Operator Precedence &amp; Associativity</a:t>
            </a:r>
          </a:p>
        </p:txBody>
      </p:sp>
      <p:sp>
        <p:nvSpPr>
          <p:cNvPr id="78851" name="Rectangle 3"/>
          <p:cNvSpPr>
            <a:spLocks noGrp="1" noChangeArrowheads="1"/>
          </p:cNvSpPr>
          <p:nvPr>
            <p:ph type="body" idx="1"/>
          </p:nvPr>
        </p:nvSpPr>
        <p:spPr>
          <a:xfrm>
            <a:off x="171450" y="1266825"/>
            <a:ext cx="11182350" cy="2895600"/>
          </a:xfrm>
        </p:spPr>
        <p:txBody>
          <a:bodyPr/>
          <a:lstStyle/>
          <a:p>
            <a:r>
              <a:rPr lang="en-US" dirty="0" smtClean="0"/>
              <a:t>The arithmetic expressions  evaluation are carried out based on the precedence and associativity.</a:t>
            </a:r>
          </a:p>
          <a:p>
            <a:r>
              <a:rPr lang="en-US" dirty="0" smtClean="0"/>
              <a:t>The evaluation are carried in two phases.</a:t>
            </a:r>
          </a:p>
          <a:p>
            <a:pPr lvl="1"/>
            <a:r>
              <a:rPr lang="en-US" b="1" dirty="0" smtClean="0"/>
              <a:t>First Phase: </a:t>
            </a:r>
            <a:r>
              <a:rPr lang="en-US" dirty="0" smtClean="0"/>
              <a:t>High Priority operators are    evaluated.</a:t>
            </a:r>
          </a:p>
          <a:p>
            <a:pPr lvl="1"/>
            <a:r>
              <a:rPr lang="en-US" b="1" dirty="0" smtClean="0"/>
              <a:t>Second Phase:  </a:t>
            </a:r>
            <a:r>
              <a:rPr lang="en-US" dirty="0" smtClean="0"/>
              <a:t>Same Priority operators are  evaluated based on associativity.</a:t>
            </a:r>
          </a:p>
          <a:p>
            <a:pPr marL="457200" lvl="1" indent="0">
              <a:buNone/>
            </a:pPr>
            <a:endParaRPr lang="en-US" dirty="0" smtClean="0"/>
          </a:p>
        </p:txBody>
      </p:sp>
    </p:spTree>
    <p:extLst>
      <p:ext uri="{BB962C8B-B14F-4D97-AF65-F5344CB8AC3E}">
        <p14:creationId xmlns:p14="http://schemas.microsoft.com/office/powerpoint/2010/main" val="601531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3009900" y="228600"/>
            <a:ext cx="6172200" cy="857250"/>
          </a:xfrm>
        </p:spPr>
        <p:txBody>
          <a:bodyPr/>
          <a:lstStyle/>
          <a:p>
            <a:pPr eaLnBrk="1" hangingPunct="1"/>
            <a:r>
              <a:rPr lang="en-US" b="1" dirty="0" smtClean="0">
                <a:solidFill>
                  <a:srgbClr val="FF0000"/>
                </a:solidFill>
              </a:rPr>
              <a:t>Precedence of Operators</a:t>
            </a:r>
          </a:p>
        </p:txBody>
      </p:sp>
      <p:grpSp>
        <p:nvGrpSpPr>
          <p:cNvPr id="31747" name="Group 6"/>
          <p:cNvGrpSpPr>
            <a:grpSpLocks/>
          </p:cNvGrpSpPr>
          <p:nvPr/>
        </p:nvGrpSpPr>
        <p:grpSpPr bwMode="auto">
          <a:xfrm>
            <a:off x="3124200" y="3714750"/>
            <a:ext cx="5835254" cy="1657350"/>
            <a:chOff x="829962" y="2209800"/>
            <a:chExt cx="7780639" cy="1600201"/>
          </a:xfrm>
        </p:grpSpPr>
        <p:sp>
          <p:nvSpPr>
            <p:cNvPr id="5" name="Rounded Rectangle 4"/>
            <p:cNvSpPr/>
            <p:nvPr/>
          </p:nvSpPr>
          <p:spPr>
            <a:xfrm>
              <a:off x="1066509" y="2698367"/>
              <a:ext cx="7544092" cy="1111634"/>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just">
                <a:defRPr/>
              </a:pPr>
              <a:r>
                <a:rPr lang="en-US" b="1" dirty="0"/>
                <a:t>Example</a:t>
              </a:r>
              <a:r>
                <a:rPr lang="en-US" dirty="0"/>
                <a:t>: So how </a:t>
              </a:r>
              <a:r>
                <a:rPr lang="en-US" dirty="0">
                  <a:solidFill>
                    <a:schemeClr val="tx1"/>
                  </a:solidFill>
                </a:rPr>
                <a:t>the expression a * b + c will be interpreted? </a:t>
              </a:r>
            </a:p>
            <a:p>
              <a:pPr>
                <a:defRPr/>
              </a:pPr>
              <a:r>
                <a:rPr lang="en-US" dirty="0">
                  <a:solidFill>
                    <a:schemeClr val="tx1"/>
                  </a:solidFill>
                </a:rPr>
                <a:t>	(a * b) + c		or	a * (b + c), </a:t>
              </a:r>
            </a:p>
            <a:p>
              <a:pPr algn="just">
                <a:defRPr/>
              </a:pPr>
              <a:r>
                <a:rPr lang="en-US" dirty="0">
                  <a:solidFill>
                    <a:schemeClr val="tx1"/>
                  </a:solidFill>
                </a:rPr>
                <a:t>here the first interpretation is the one that is used because the multiplication operator has higher precedence than addition. </a:t>
              </a:r>
            </a:p>
          </p:txBody>
        </p:sp>
        <p:pic>
          <p:nvPicPr>
            <p:cNvPr id="31750" name="Picture 2" descr="C:\Program Files (x86)\Microsoft Office\MEDIA\CAGCAT10\j0299125.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962" y="2209800"/>
              <a:ext cx="389238" cy="71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48" name="Content Placeholder 2"/>
          <p:cNvSpPr>
            <a:spLocks noGrp="1"/>
          </p:cNvSpPr>
          <p:nvPr>
            <p:ph idx="1"/>
          </p:nvPr>
        </p:nvSpPr>
        <p:spPr>
          <a:xfrm>
            <a:off x="114299" y="1314451"/>
            <a:ext cx="11572875" cy="1847850"/>
          </a:xfrm>
        </p:spPr>
        <p:txBody>
          <a:bodyPr>
            <a:normAutofit/>
          </a:bodyPr>
          <a:lstStyle/>
          <a:p>
            <a:pPr algn="just" eaLnBrk="1" hangingPunct="1"/>
            <a:r>
              <a:rPr lang="en-US" dirty="0" smtClean="0"/>
              <a:t>The precedence of operators determine a rank for the operators. The higher an operator's precedence or priority, the higher </a:t>
            </a:r>
            <a:r>
              <a:rPr lang="en-US" dirty="0" smtClean="0"/>
              <a:t></a:t>
            </a:r>
            <a:r>
              <a:rPr lang="en-US" dirty="0" err="1" smtClean="0"/>
              <a:t>ibinding</a:t>
            </a:r>
            <a:r>
              <a:rPr lang="en-US" dirty="0" smtClean="0"/>
              <a:t> it </a:t>
            </a:r>
            <a:r>
              <a:rPr lang="en-US" dirty="0" smtClean="0"/>
              <a:t>has on the operands. </a:t>
            </a:r>
          </a:p>
          <a:p>
            <a:pPr algn="just" eaLnBrk="1" hangingPunct="1"/>
            <a:endParaRPr lang="en-US" dirty="0" smtClean="0"/>
          </a:p>
          <a:p>
            <a:pPr algn="just" eaLnBrk="1" hangingPunct="1"/>
            <a:endParaRPr lang="en-US" dirty="0" smtClean="0"/>
          </a:p>
          <a:p>
            <a:pPr marL="0" indent="0" algn="just" eaLnBrk="1" hangingPunct="1">
              <a:buNone/>
            </a:pPr>
            <a:endParaRPr lang="en-US" dirty="0" smtClean="0"/>
          </a:p>
          <a:p>
            <a:pPr algn="just" eaLnBrk="1" hangingPunct="1"/>
            <a:endParaRPr lang="en-US" dirty="0" smtClean="0"/>
          </a:p>
          <a:p>
            <a:pPr algn="just" eaLnBrk="1" hangingPunct="1"/>
            <a:endParaRPr lang="en-US" dirty="0" smtClean="0"/>
          </a:p>
          <a:p>
            <a:pPr algn="just" eaLnBrk="1" hangingPunct="1"/>
            <a:endParaRPr lang="en-US" dirty="0" smtClean="0"/>
          </a:p>
          <a:p>
            <a:pPr algn="just" eaLnBrk="1" hangingPunct="1">
              <a:buFont typeface="Arial" panose="020B0604020202020204" pitchFamily="34" charset="0"/>
              <a:buNone/>
            </a:pPr>
            <a:endParaRPr lang="en-IN" dirty="0" smtClean="0">
              <a:cs typeface="Times New Roman" panose="02020603050405020304" pitchFamily="18" charset="0"/>
            </a:endParaRPr>
          </a:p>
        </p:txBody>
      </p:sp>
    </p:spTree>
    <p:extLst>
      <p:ext uri="{BB962C8B-B14F-4D97-AF65-F5344CB8AC3E}">
        <p14:creationId xmlns:p14="http://schemas.microsoft.com/office/powerpoint/2010/main" val="2613881310"/>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algn="ctr" eaLnBrk="1" hangingPunct="1"/>
            <a:r>
              <a:rPr lang="en-US" b="1" dirty="0" smtClean="0">
                <a:solidFill>
                  <a:srgbClr val="FF0000"/>
                </a:solidFill>
              </a:rPr>
              <a:t>Associativity of Operators</a:t>
            </a:r>
          </a:p>
        </p:txBody>
      </p:sp>
      <p:sp>
        <p:nvSpPr>
          <p:cNvPr id="32771" name="Content Placeholder 2"/>
          <p:cNvSpPr>
            <a:spLocks noGrp="1"/>
          </p:cNvSpPr>
          <p:nvPr>
            <p:ph idx="1"/>
          </p:nvPr>
        </p:nvSpPr>
        <p:spPr>
          <a:xfrm>
            <a:off x="285750" y="1485900"/>
            <a:ext cx="11506199" cy="4691063"/>
          </a:xfrm>
        </p:spPr>
        <p:txBody>
          <a:bodyPr/>
          <a:lstStyle/>
          <a:p>
            <a:pPr algn="just" eaLnBrk="1" hangingPunct="1"/>
            <a:r>
              <a:rPr lang="en-US" dirty="0">
                <a:solidFill>
                  <a:srgbClr val="002060"/>
                </a:solidFill>
              </a:rPr>
              <a:t>Associativity </a:t>
            </a:r>
            <a:r>
              <a:rPr lang="en-IN" dirty="0">
                <a:solidFill>
                  <a:srgbClr val="002060"/>
                </a:solidFill>
                <a:cs typeface="Times New Roman" panose="02020603050405020304" pitchFamily="18" charset="0"/>
              </a:rPr>
              <a:t>tell us the order in which several operators with equal precedence are computed or processed in two directions, either from left to right or vice-versa.</a:t>
            </a:r>
          </a:p>
          <a:p>
            <a:pPr algn="just" eaLnBrk="1" hangingPunct="1">
              <a:buFont typeface="Arial" panose="020B0604020202020204" pitchFamily="34" charset="0"/>
              <a:buNone/>
            </a:pPr>
            <a:endParaRPr lang="en-IN" sz="1800" dirty="0">
              <a:cs typeface="Times New Roman" panose="02020603050405020304" pitchFamily="18" charset="0"/>
            </a:endParaRPr>
          </a:p>
        </p:txBody>
      </p:sp>
      <p:grpSp>
        <p:nvGrpSpPr>
          <p:cNvPr id="32772" name="Group 7"/>
          <p:cNvGrpSpPr>
            <a:grpSpLocks/>
          </p:cNvGrpSpPr>
          <p:nvPr/>
        </p:nvGrpSpPr>
        <p:grpSpPr bwMode="auto">
          <a:xfrm>
            <a:off x="2143125" y="2609850"/>
            <a:ext cx="8524875" cy="2724150"/>
            <a:chOff x="906163" y="2057401"/>
            <a:chExt cx="7704438" cy="2077155"/>
          </a:xfrm>
        </p:grpSpPr>
        <p:sp>
          <p:nvSpPr>
            <p:cNvPr id="6" name="Rounded Rectangle 5"/>
            <p:cNvSpPr/>
            <p:nvPr/>
          </p:nvSpPr>
          <p:spPr>
            <a:xfrm>
              <a:off x="1066673" y="2576690"/>
              <a:ext cx="7543928" cy="1557866"/>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just">
                <a:defRPr/>
              </a:pPr>
              <a:r>
                <a:rPr lang="en-US" dirty="0"/>
                <a:t>Example: </a:t>
              </a:r>
              <a:r>
                <a:rPr lang="en-US" dirty="0">
                  <a:solidFill>
                    <a:schemeClr val="tx1"/>
                  </a:solidFill>
                </a:rPr>
                <a:t>In the expression 	</a:t>
              </a:r>
            </a:p>
            <a:p>
              <a:pPr algn="just">
                <a:defRPr/>
              </a:pPr>
              <a:r>
                <a:rPr lang="en-US" dirty="0">
                  <a:solidFill>
                    <a:schemeClr val="tx1"/>
                  </a:solidFill>
                </a:rPr>
                <a:t>	</a:t>
              </a:r>
              <a:r>
                <a:rPr lang="en-US" b="1" dirty="0">
                  <a:solidFill>
                    <a:schemeClr val="tx1"/>
                  </a:solidFill>
                </a:rPr>
                <a:t>a * b / c,</a:t>
              </a:r>
            </a:p>
            <a:p>
              <a:pPr algn="just">
                <a:defRPr/>
              </a:pPr>
              <a:r>
                <a:rPr lang="en-US" dirty="0">
                  <a:solidFill>
                    <a:schemeClr val="tx1"/>
                  </a:solidFill>
                </a:rPr>
                <a:t> since multiplication and division have the same precedence we must use the associativity to determine the grouping. These operators are left associative which means they are grouped left to right as if the expression was </a:t>
              </a:r>
            </a:p>
            <a:p>
              <a:pPr algn="just">
                <a:defRPr/>
              </a:pPr>
              <a:r>
                <a:rPr lang="en-US" dirty="0">
                  <a:solidFill>
                    <a:schemeClr val="tx1"/>
                  </a:solidFill>
                </a:rPr>
                <a:t>			</a:t>
              </a:r>
              <a:r>
                <a:rPr lang="en-US" b="1" dirty="0">
                  <a:solidFill>
                    <a:schemeClr val="tx1"/>
                  </a:solidFill>
                </a:rPr>
                <a:t>(a * b) / c</a:t>
              </a:r>
              <a:r>
                <a:rPr lang="en-US" dirty="0">
                  <a:solidFill>
                    <a:schemeClr val="tx1"/>
                  </a:solidFill>
                </a:rPr>
                <a:t>.</a:t>
              </a:r>
            </a:p>
          </p:txBody>
        </p:sp>
        <p:pic>
          <p:nvPicPr>
            <p:cNvPr id="32774" name="Picture 2" descr="C:\Program Files (x86)\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6163" y="2057401"/>
              <a:ext cx="389238" cy="71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205334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TotalTime>
  <Words>7055</Words>
  <Application>Microsoft Office PowerPoint</Application>
  <PresentationFormat>Widescreen</PresentationFormat>
  <Paragraphs>1377</Paragraphs>
  <Slides>144</Slides>
  <Notes>4</Notes>
  <HiddenSlides>0</HiddenSlides>
  <MMClips>1</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144</vt:i4>
      </vt:variant>
    </vt:vector>
  </HeadingPairs>
  <TitlesOfParts>
    <vt:vector size="163" baseType="lpstr">
      <vt:lpstr>Arial</vt:lpstr>
      <vt:lpstr>AvantGarde</vt:lpstr>
      <vt:lpstr>Calibri</vt:lpstr>
      <vt:lpstr>Calibri Light</vt:lpstr>
      <vt:lpstr>Consolas</vt:lpstr>
      <vt:lpstr>Courier New</vt:lpstr>
      <vt:lpstr>Georgia</vt:lpstr>
      <vt:lpstr>inherit</vt:lpstr>
      <vt:lpstr>Menlo</vt:lpstr>
      <vt:lpstr>Open Sans</vt:lpstr>
      <vt:lpstr>新細明體</vt:lpstr>
      <vt:lpstr>Rubik</vt:lpstr>
      <vt:lpstr>sohne</vt:lpstr>
      <vt:lpstr>Symbol</vt:lpstr>
      <vt:lpstr>Times</vt:lpstr>
      <vt:lpstr>Times New Roman</vt:lpstr>
      <vt:lpstr>Wingdings</vt:lpstr>
      <vt:lpstr>Office Theme</vt:lpstr>
      <vt:lpstr>Document</vt:lpstr>
      <vt:lpstr>STRUCTURED PROGRAMMING CONCEPTS  Part 1 - Test1 Portion (Unit 1 and Unit 2)</vt:lpstr>
      <vt:lpstr> Structured Programming Concepts</vt:lpstr>
      <vt:lpstr>Characteristics of 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Pros of C Language</vt:lpstr>
      <vt:lpstr>Cons of C Language</vt:lpstr>
      <vt:lpstr>PowerPoint Presentation</vt:lpstr>
      <vt:lpstr>Applications of C Language</vt:lpstr>
      <vt:lpstr>Application Categories of C</vt:lpstr>
      <vt:lpstr>When to Use C Language?</vt:lpstr>
      <vt:lpstr>When not use C Language?</vt:lpstr>
      <vt:lpstr>C applications</vt:lpstr>
      <vt:lpstr>Picking The Right Programming Language for Your Apps</vt:lpstr>
      <vt:lpstr>PowerPoint Presentation</vt:lpstr>
      <vt:lpstr>Programming Language used ?</vt:lpstr>
      <vt:lpstr>PowerPoint Presentation</vt:lpstr>
      <vt:lpstr>PowerPoint Presentation</vt:lpstr>
      <vt:lpstr>PowerPoint Presentation</vt:lpstr>
      <vt:lpstr>PowerPoint Presentation</vt:lpstr>
      <vt:lpstr>PowerPoint Presentation</vt:lpstr>
      <vt:lpstr>What is Wrong with the following Diagram1?</vt:lpstr>
      <vt:lpstr>What is Header File?</vt:lpstr>
      <vt:lpstr>Standard Header files</vt:lpstr>
      <vt:lpstr>PowerPoint Presentation</vt:lpstr>
      <vt:lpstr>PowerPoint Presentation</vt:lpstr>
      <vt:lpstr>What is Library File?</vt:lpstr>
      <vt:lpstr> Library of C</vt:lpstr>
      <vt:lpstr> Header File Vs. Library File</vt:lpstr>
      <vt:lpstr>Why Header files?</vt:lpstr>
      <vt:lpstr>PowerPoint Presentation</vt:lpstr>
      <vt:lpstr>PowerPoint Presentation</vt:lpstr>
      <vt:lpstr>C Programs</vt:lpstr>
      <vt:lpstr>What is the purpose of main() function in C</vt:lpstr>
      <vt:lpstr>Preprocessor Directives</vt:lpstr>
      <vt:lpstr>Comments (Program documentation)</vt:lpstr>
      <vt:lpstr>C program</vt:lpstr>
      <vt:lpstr>Steps in Executing a C Program</vt:lpstr>
      <vt:lpstr>Flow of Execution of C programs</vt:lpstr>
      <vt:lpstr>Steps in learning C Syntax </vt:lpstr>
      <vt:lpstr>Character Set of C</vt:lpstr>
      <vt:lpstr>What is Coding Scheme?</vt:lpstr>
      <vt:lpstr>PowerPoint Presentation</vt:lpstr>
      <vt:lpstr>Which Coding Scheme ?</vt:lpstr>
      <vt:lpstr>C Character Set </vt:lpstr>
      <vt:lpstr>C Character Set</vt:lpstr>
      <vt:lpstr>Source Character Set</vt:lpstr>
      <vt:lpstr>Special characters</vt:lpstr>
      <vt:lpstr>Special Characters –Cont’d</vt:lpstr>
      <vt:lpstr>Executable Character Set</vt:lpstr>
      <vt:lpstr>C Tokens</vt:lpstr>
      <vt:lpstr>C Tokens Types</vt:lpstr>
      <vt:lpstr>Identifiers @ Programming Language </vt:lpstr>
      <vt:lpstr>List of C Keywords </vt:lpstr>
      <vt:lpstr>What is the use of both ‘const’ and ‘volatile’?</vt:lpstr>
      <vt:lpstr>Constants</vt:lpstr>
      <vt:lpstr>PowerPoint Presentation</vt:lpstr>
      <vt:lpstr>Is it possible to use keywords as Symbolic Name(macro name)?</vt:lpstr>
      <vt:lpstr>Literals or Constants </vt:lpstr>
      <vt:lpstr>PowerPoint Presentation</vt:lpstr>
      <vt:lpstr>Numeric constants</vt:lpstr>
      <vt:lpstr>Rules for defining Integer Constant</vt:lpstr>
      <vt:lpstr>Numeric constants</vt:lpstr>
      <vt:lpstr>Character constants</vt:lpstr>
      <vt:lpstr>String constants</vt:lpstr>
      <vt:lpstr>C IDENTIFIERS</vt:lpstr>
      <vt:lpstr>C IDENTIFIERS</vt:lpstr>
      <vt:lpstr>Identifiers</vt:lpstr>
      <vt:lpstr>Rules for naming an Identifier</vt:lpstr>
      <vt:lpstr>Some Identifiers</vt:lpstr>
      <vt:lpstr>Rules for naming identifier</vt:lpstr>
      <vt:lpstr>Examples of Valid and Invalid Names</vt:lpstr>
      <vt:lpstr>Data Types</vt:lpstr>
      <vt:lpstr>Classification of Data Types</vt:lpstr>
      <vt:lpstr>PowerPoint Presentation</vt:lpstr>
      <vt:lpstr>PowerPoint Presentation</vt:lpstr>
      <vt:lpstr>Data types in c</vt:lpstr>
      <vt:lpstr>void</vt:lpstr>
      <vt:lpstr>Floating Point</vt:lpstr>
      <vt:lpstr>Character </vt:lpstr>
      <vt:lpstr>Variable’s Declaration</vt:lpstr>
      <vt:lpstr>C VARIABLES</vt:lpstr>
      <vt:lpstr>Variables</vt:lpstr>
      <vt:lpstr>PowerPoint Presentation</vt:lpstr>
      <vt:lpstr>Expression</vt:lpstr>
      <vt:lpstr>Operators</vt:lpstr>
      <vt:lpstr>Operators</vt:lpstr>
      <vt:lpstr>Types of Operators</vt:lpstr>
      <vt:lpstr>Operator Precedence &amp; Associativity</vt:lpstr>
      <vt:lpstr>Precedence of Operators</vt:lpstr>
      <vt:lpstr>Associativity of Operators</vt:lpstr>
      <vt:lpstr>Precedence or Hierarchy of Operator  (order of Execution)and Associativity  of Operators(Direction of Execution)</vt:lpstr>
      <vt:lpstr>Description of 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1</vt:lpstr>
      <vt:lpstr>Example 2</vt:lpstr>
      <vt:lpstr>Type Conversion</vt:lpstr>
      <vt:lpstr>Data Types</vt:lpstr>
      <vt:lpstr>Division operator on Different  Data Type</vt:lpstr>
      <vt:lpstr>Implicit Type Conversion </vt:lpstr>
      <vt:lpstr>Explicit Type Conversion</vt:lpstr>
      <vt:lpstr>Expressions</vt:lpstr>
      <vt:lpstr>PowerPoint Presentation</vt:lpstr>
      <vt:lpstr>Sample program</vt:lpstr>
      <vt:lpstr>Sample program</vt:lpstr>
      <vt:lpstr>Output</vt:lpstr>
      <vt:lpstr>Relational operator</vt:lpstr>
      <vt:lpstr>Logical operator</vt:lpstr>
      <vt:lpstr>Sample program</vt:lpstr>
      <vt:lpstr>Output</vt:lpstr>
      <vt:lpstr>Assignment operator</vt:lpstr>
      <vt:lpstr>Assignment operator(Cont)</vt:lpstr>
      <vt:lpstr>Sample program</vt:lpstr>
      <vt:lpstr>Output</vt:lpstr>
      <vt:lpstr>Increment or decrement operator(Unary)</vt:lpstr>
      <vt:lpstr>Sample Program</vt:lpstr>
      <vt:lpstr>Output</vt:lpstr>
      <vt:lpstr>Bitwise operator</vt:lpstr>
      <vt:lpstr>Sample program</vt:lpstr>
      <vt:lpstr>Output</vt:lpstr>
      <vt:lpstr>Conditional Operator (or) Ternary Operator</vt:lpstr>
      <vt:lpstr>Sample Program</vt:lpstr>
      <vt:lpstr>Output</vt:lpstr>
      <vt:lpstr>Special Operator</vt:lpstr>
      <vt:lpstr>PowerPoint Presentation</vt:lpstr>
      <vt:lpstr>Output</vt:lpstr>
      <vt:lpstr>Plan for Next Class</vt:lpstr>
      <vt:lpstr>PowerPoint Presentation</vt:lpstr>
      <vt:lpstr>PowerPoint Presentation</vt:lpstr>
      <vt:lpstr> User Defined Identifiers in C</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Syntax up to Tokens</dc:title>
  <dc:creator>Windows User</dc:creator>
  <cp:lastModifiedBy>Windows User</cp:lastModifiedBy>
  <cp:revision>169</cp:revision>
  <dcterms:created xsi:type="dcterms:W3CDTF">2020-12-06T00:57:31Z</dcterms:created>
  <dcterms:modified xsi:type="dcterms:W3CDTF">2023-09-06T16:32:51Z</dcterms:modified>
</cp:coreProperties>
</file>